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05" r:id="rId2"/>
  </p:sldMasterIdLst>
  <p:notesMasterIdLst>
    <p:notesMasterId r:id="rId18"/>
  </p:notesMasterIdLst>
  <p:sldIdLst>
    <p:sldId id="268" r:id="rId3"/>
    <p:sldId id="269" r:id="rId4"/>
    <p:sldId id="270" r:id="rId5"/>
    <p:sldId id="259" r:id="rId6"/>
    <p:sldId id="271" r:id="rId7"/>
    <p:sldId id="260" r:id="rId8"/>
    <p:sldId id="262" r:id="rId9"/>
    <p:sldId id="272" r:id="rId10"/>
    <p:sldId id="273" r:id="rId11"/>
    <p:sldId id="274" r:id="rId12"/>
    <p:sldId id="275" r:id="rId13"/>
    <p:sldId id="276" r:id="rId14"/>
    <p:sldId id="280" r:id="rId15"/>
    <p:sldId id="279" r:id="rId16"/>
    <p:sldId id="277" r:id="rId1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08FDB-7173-4BBF-822A-78A654B0E505}"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cs-CZ"/>
        </a:p>
      </dgm:t>
    </dgm:pt>
    <dgm:pt modelId="{EC533BA9-1713-444F-AB43-D2BE99E87AA1}">
      <dgm:prSet phldrT="[Text]" custT="1"/>
      <dgm:spPr>
        <a:solidFill>
          <a:srgbClr val="FFFF00">
            <a:alpha val="90000"/>
          </a:srgbClr>
        </a:solidFill>
      </dgm:spPr>
      <dgm:t>
        <a:bodyPr/>
        <a:lstStyle/>
        <a:p>
          <a:r>
            <a:rPr lang="cs-CZ" sz="2400" b="1" dirty="0" smtClean="0"/>
            <a:t>PÁKA</a:t>
          </a:r>
          <a:endParaRPr lang="cs-CZ" sz="2400" b="1" dirty="0"/>
        </a:p>
      </dgm:t>
    </dgm:pt>
    <dgm:pt modelId="{023905E1-9664-4448-A7B6-B148E654AA35}" type="parTrans" cxnId="{8560B524-8B92-4D64-95F2-00519CE38C28}">
      <dgm:prSet/>
      <dgm:spPr/>
      <dgm:t>
        <a:bodyPr/>
        <a:lstStyle/>
        <a:p>
          <a:endParaRPr lang="cs-CZ"/>
        </a:p>
      </dgm:t>
    </dgm:pt>
    <dgm:pt modelId="{0F6120EC-E48A-410F-B4C3-B025EF021BCC}" type="sibTrans" cxnId="{8560B524-8B92-4D64-95F2-00519CE38C28}">
      <dgm:prSet/>
      <dgm:spPr/>
      <dgm:t>
        <a:bodyPr/>
        <a:lstStyle/>
        <a:p>
          <a:endParaRPr lang="cs-CZ"/>
        </a:p>
      </dgm:t>
    </dgm:pt>
    <dgm:pt modelId="{4E20FA4B-5227-4CEC-87F1-1EBBE385A3D3}">
      <dgm:prSet phldrT="[Text]" custT="1"/>
      <dgm:spPr>
        <a:solidFill>
          <a:srgbClr val="00B0F0">
            <a:alpha val="90000"/>
          </a:srgbClr>
        </a:solidFill>
      </dgm:spPr>
      <dgm:t>
        <a:bodyPr/>
        <a:lstStyle/>
        <a:p>
          <a:r>
            <a:rPr lang="cs-CZ" sz="2000" b="1" dirty="0" smtClean="0"/>
            <a:t>2)</a:t>
          </a:r>
        </a:p>
        <a:p>
          <a:r>
            <a:rPr lang="cs-CZ" sz="2000" b="1" dirty="0" smtClean="0"/>
            <a:t>NEROVNORAMENNÁ</a:t>
          </a:r>
          <a:endParaRPr lang="cs-CZ" sz="2000" b="1" dirty="0"/>
        </a:p>
      </dgm:t>
    </dgm:pt>
    <dgm:pt modelId="{F480945A-DD21-403E-859B-A7FB1FF04208}" type="parTrans" cxnId="{A09F827B-D002-4EB5-ACAA-0080F8F7D17E}">
      <dgm:prSet/>
      <dgm:spPr/>
      <dgm:t>
        <a:bodyPr/>
        <a:lstStyle/>
        <a:p>
          <a:endParaRPr lang="cs-CZ"/>
        </a:p>
      </dgm:t>
    </dgm:pt>
    <dgm:pt modelId="{F0BBDE62-5D95-4ABE-AE77-18CCE5872EB3}" type="sibTrans" cxnId="{A09F827B-D002-4EB5-ACAA-0080F8F7D17E}">
      <dgm:prSet/>
      <dgm:spPr/>
      <dgm:t>
        <a:bodyPr/>
        <a:lstStyle/>
        <a:p>
          <a:endParaRPr lang="cs-CZ"/>
        </a:p>
      </dgm:t>
    </dgm:pt>
    <dgm:pt modelId="{677DBCF3-FE01-459E-9D7A-BBB73080AA10}">
      <dgm:prSet phldrT="[Text]" custT="1"/>
      <dgm:spPr>
        <a:solidFill>
          <a:srgbClr val="FFC000">
            <a:alpha val="90000"/>
          </a:srgbClr>
        </a:solidFill>
      </dgm:spPr>
      <dgm:t>
        <a:bodyPr/>
        <a:lstStyle/>
        <a:p>
          <a:r>
            <a:rPr lang="cs-CZ" sz="2000" b="1" dirty="0" smtClean="0"/>
            <a:t>A)</a:t>
          </a:r>
        </a:p>
        <a:p>
          <a:r>
            <a:rPr lang="cs-CZ" sz="2000" b="1" dirty="0" smtClean="0"/>
            <a:t>JEDNOZVRATNÁ</a:t>
          </a:r>
          <a:endParaRPr lang="cs-CZ" sz="2000" b="1" dirty="0"/>
        </a:p>
      </dgm:t>
    </dgm:pt>
    <dgm:pt modelId="{331BAC44-15A1-4E01-A953-2E8343301C07}" type="parTrans" cxnId="{0FCD6826-22DF-4E33-9C61-34D41CDDC13B}">
      <dgm:prSet/>
      <dgm:spPr/>
      <dgm:t>
        <a:bodyPr/>
        <a:lstStyle/>
        <a:p>
          <a:endParaRPr lang="cs-CZ"/>
        </a:p>
      </dgm:t>
    </dgm:pt>
    <dgm:pt modelId="{1E5A2204-A27F-4C96-B9A1-3280532A23C1}" type="sibTrans" cxnId="{0FCD6826-22DF-4E33-9C61-34D41CDDC13B}">
      <dgm:prSet/>
      <dgm:spPr/>
      <dgm:t>
        <a:bodyPr/>
        <a:lstStyle/>
        <a:p>
          <a:endParaRPr lang="cs-CZ"/>
        </a:p>
      </dgm:t>
    </dgm:pt>
    <dgm:pt modelId="{9F213526-D2E9-4197-ACA8-64D2477F3930}">
      <dgm:prSet phldrT="[Text]" custT="1"/>
      <dgm:spPr>
        <a:solidFill>
          <a:srgbClr val="FFC000">
            <a:alpha val="90000"/>
          </a:srgbClr>
        </a:solidFill>
      </dgm:spPr>
      <dgm:t>
        <a:bodyPr/>
        <a:lstStyle/>
        <a:p>
          <a:r>
            <a:rPr lang="cs-CZ" sz="2000" b="1" dirty="0" smtClean="0"/>
            <a:t>B)</a:t>
          </a:r>
        </a:p>
        <a:p>
          <a:r>
            <a:rPr lang="cs-CZ" sz="2000" b="1" dirty="0" smtClean="0"/>
            <a:t>DVOJZVRATNÁ</a:t>
          </a:r>
          <a:endParaRPr lang="cs-CZ" sz="2000" b="1" dirty="0"/>
        </a:p>
      </dgm:t>
    </dgm:pt>
    <dgm:pt modelId="{F61F2E15-5390-49ED-9653-A3ACCA69002C}" type="parTrans" cxnId="{EEC9C597-28B6-47FC-A984-CBEB9F660367}">
      <dgm:prSet/>
      <dgm:spPr/>
      <dgm:t>
        <a:bodyPr/>
        <a:lstStyle/>
        <a:p>
          <a:endParaRPr lang="cs-CZ"/>
        </a:p>
      </dgm:t>
    </dgm:pt>
    <dgm:pt modelId="{174575C7-B305-40DE-AFC9-3361F116E80A}" type="sibTrans" cxnId="{EEC9C597-28B6-47FC-A984-CBEB9F660367}">
      <dgm:prSet/>
      <dgm:spPr/>
      <dgm:t>
        <a:bodyPr/>
        <a:lstStyle/>
        <a:p>
          <a:endParaRPr lang="cs-CZ"/>
        </a:p>
      </dgm:t>
    </dgm:pt>
    <dgm:pt modelId="{BCD1378D-F552-4BC3-B46C-2C82CF242A84}">
      <dgm:prSet phldrT="[Text]" custT="1"/>
      <dgm:spPr>
        <a:solidFill>
          <a:srgbClr val="00B0F0">
            <a:alpha val="90000"/>
          </a:srgbClr>
        </a:solidFill>
      </dgm:spPr>
      <dgm:t>
        <a:bodyPr/>
        <a:lstStyle/>
        <a:p>
          <a:r>
            <a:rPr lang="cs-CZ" sz="2000" b="1" dirty="0" smtClean="0"/>
            <a:t>1)</a:t>
          </a:r>
        </a:p>
        <a:p>
          <a:r>
            <a:rPr lang="cs-CZ" sz="2000" b="1" dirty="0" smtClean="0"/>
            <a:t>ROVNORAMENNÁ</a:t>
          </a:r>
          <a:endParaRPr lang="cs-CZ" sz="2000" b="1" dirty="0"/>
        </a:p>
      </dgm:t>
    </dgm:pt>
    <dgm:pt modelId="{4F6FFA34-2833-45A1-B5E8-2A7F6163DDFE}" type="sibTrans" cxnId="{E087A62D-BDC5-41CA-A24F-A999B5EF562E}">
      <dgm:prSet/>
      <dgm:spPr/>
      <dgm:t>
        <a:bodyPr/>
        <a:lstStyle/>
        <a:p>
          <a:endParaRPr lang="cs-CZ"/>
        </a:p>
      </dgm:t>
    </dgm:pt>
    <dgm:pt modelId="{98649C92-FBF8-4086-8237-BBCD3C80D187}" type="parTrans" cxnId="{E087A62D-BDC5-41CA-A24F-A999B5EF562E}">
      <dgm:prSet/>
      <dgm:spPr/>
      <dgm:t>
        <a:bodyPr/>
        <a:lstStyle/>
        <a:p>
          <a:endParaRPr lang="cs-CZ"/>
        </a:p>
      </dgm:t>
    </dgm:pt>
    <dgm:pt modelId="{0C3FD19D-CADC-4138-BF63-6D9BE1AB3E02}" type="pres">
      <dgm:prSet presAssocID="{14008FDB-7173-4BBF-822A-78A654B0E505}" presName="hierChild1" presStyleCnt="0">
        <dgm:presLayoutVars>
          <dgm:chPref val="1"/>
          <dgm:dir/>
          <dgm:animOne val="branch"/>
          <dgm:animLvl val="lvl"/>
          <dgm:resizeHandles/>
        </dgm:presLayoutVars>
      </dgm:prSet>
      <dgm:spPr/>
      <dgm:t>
        <a:bodyPr/>
        <a:lstStyle/>
        <a:p>
          <a:endParaRPr lang="cs-CZ"/>
        </a:p>
      </dgm:t>
    </dgm:pt>
    <dgm:pt modelId="{84BC77EB-929E-4BFF-B2ED-D94432111779}" type="pres">
      <dgm:prSet presAssocID="{EC533BA9-1713-444F-AB43-D2BE99E87AA1}" presName="hierRoot1" presStyleCnt="0"/>
      <dgm:spPr/>
    </dgm:pt>
    <dgm:pt modelId="{1BD90611-B361-4517-AAF2-EB50C1CF0232}" type="pres">
      <dgm:prSet presAssocID="{EC533BA9-1713-444F-AB43-D2BE99E87AA1}" presName="composite" presStyleCnt="0"/>
      <dgm:spPr/>
    </dgm:pt>
    <dgm:pt modelId="{F5092519-586F-4F11-9161-B710FBAEB160}" type="pres">
      <dgm:prSet presAssocID="{EC533BA9-1713-444F-AB43-D2BE99E87AA1}" presName="background" presStyleLbl="node0" presStyleIdx="0" presStyleCnt="1"/>
      <dgm:spPr>
        <a:solidFill>
          <a:srgbClr val="92D050"/>
        </a:solidFill>
      </dgm:spPr>
    </dgm:pt>
    <dgm:pt modelId="{C352A8AF-EEBC-42C6-8816-158F3EAC887A}" type="pres">
      <dgm:prSet presAssocID="{EC533BA9-1713-444F-AB43-D2BE99E87AA1}" presName="text" presStyleLbl="fgAcc0" presStyleIdx="0" presStyleCnt="1">
        <dgm:presLayoutVars>
          <dgm:chPref val="3"/>
        </dgm:presLayoutVars>
      </dgm:prSet>
      <dgm:spPr/>
      <dgm:t>
        <a:bodyPr/>
        <a:lstStyle/>
        <a:p>
          <a:endParaRPr lang="cs-CZ"/>
        </a:p>
      </dgm:t>
    </dgm:pt>
    <dgm:pt modelId="{B235C288-A519-4429-8F5A-450021223023}" type="pres">
      <dgm:prSet presAssocID="{EC533BA9-1713-444F-AB43-D2BE99E87AA1}" presName="hierChild2" presStyleCnt="0"/>
      <dgm:spPr/>
    </dgm:pt>
    <dgm:pt modelId="{6A050519-ED93-466D-A2CD-8C3A5E39FFFF}" type="pres">
      <dgm:prSet presAssocID="{98649C92-FBF8-4086-8237-BBCD3C80D187}" presName="Name10" presStyleLbl="parChTrans1D2" presStyleIdx="0" presStyleCnt="2"/>
      <dgm:spPr/>
      <dgm:t>
        <a:bodyPr/>
        <a:lstStyle/>
        <a:p>
          <a:endParaRPr lang="cs-CZ"/>
        </a:p>
      </dgm:t>
    </dgm:pt>
    <dgm:pt modelId="{63A4AEC7-DBD7-455E-8C6D-8A225B3E8B95}" type="pres">
      <dgm:prSet presAssocID="{BCD1378D-F552-4BC3-B46C-2C82CF242A84}" presName="hierRoot2" presStyleCnt="0"/>
      <dgm:spPr/>
    </dgm:pt>
    <dgm:pt modelId="{DF943765-D216-4C11-A91A-F93ACCF474B2}" type="pres">
      <dgm:prSet presAssocID="{BCD1378D-F552-4BC3-B46C-2C82CF242A84}" presName="composite2" presStyleCnt="0"/>
      <dgm:spPr/>
    </dgm:pt>
    <dgm:pt modelId="{AD43F2D2-9636-4F14-A770-83BD5BD6E62F}" type="pres">
      <dgm:prSet presAssocID="{BCD1378D-F552-4BC3-B46C-2C82CF242A84}" presName="background2" presStyleLbl="node2" presStyleIdx="0" presStyleCnt="2"/>
      <dgm:spPr>
        <a:solidFill>
          <a:srgbClr val="00B050"/>
        </a:solidFill>
      </dgm:spPr>
    </dgm:pt>
    <dgm:pt modelId="{E3DB972C-C2C9-478A-A941-8C5E3F983252}" type="pres">
      <dgm:prSet presAssocID="{BCD1378D-F552-4BC3-B46C-2C82CF242A84}" presName="text2" presStyleLbl="fgAcc2" presStyleIdx="0" presStyleCnt="2" custScaleX="176787">
        <dgm:presLayoutVars>
          <dgm:chPref val="3"/>
        </dgm:presLayoutVars>
      </dgm:prSet>
      <dgm:spPr/>
      <dgm:t>
        <a:bodyPr/>
        <a:lstStyle/>
        <a:p>
          <a:endParaRPr lang="cs-CZ"/>
        </a:p>
      </dgm:t>
    </dgm:pt>
    <dgm:pt modelId="{0B923648-F91A-44A2-A72E-65862E2E907E}" type="pres">
      <dgm:prSet presAssocID="{BCD1378D-F552-4BC3-B46C-2C82CF242A84}" presName="hierChild3" presStyleCnt="0"/>
      <dgm:spPr/>
    </dgm:pt>
    <dgm:pt modelId="{B455D06D-8BEE-4687-8834-BFCFC62B4CA1}" type="pres">
      <dgm:prSet presAssocID="{F480945A-DD21-403E-859B-A7FB1FF04208}" presName="Name17" presStyleLbl="parChTrans1D3" presStyleIdx="0" presStyleCnt="2"/>
      <dgm:spPr/>
      <dgm:t>
        <a:bodyPr/>
        <a:lstStyle/>
        <a:p>
          <a:endParaRPr lang="cs-CZ"/>
        </a:p>
      </dgm:t>
    </dgm:pt>
    <dgm:pt modelId="{3C197188-F01B-4A0E-B198-8C0E82809383}" type="pres">
      <dgm:prSet presAssocID="{4E20FA4B-5227-4CEC-87F1-1EBBE385A3D3}" presName="hierRoot3" presStyleCnt="0"/>
      <dgm:spPr/>
    </dgm:pt>
    <dgm:pt modelId="{BFDF9DB0-0F45-497D-A392-6F52CE78F4EB}" type="pres">
      <dgm:prSet presAssocID="{4E20FA4B-5227-4CEC-87F1-1EBBE385A3D3}" presName="composite3" presStyleCnt="0"/>
      <dgm:spPr/>
    </dgm:pt>
    <dgm:pt modelId="{4672E3C4-A98F-4016-AF82-1CF0FC7B11EE}" type="pres">
      <dgm:prSet presAssocID="{4E20FA4B-5227-4CEC-87F1-1EBBE385A3D3}" presName="background3" presStyleLbl="node3" presStyleIdx="0" presStyleCnt="2"/>
      <dgm:spPr>
        <a:solidFill>
          <a:srgbClr val="00B050"/>
        </a:solidFill>
      </dgm:spPr>
    </dgm:pt>
    <dgm:pt modelId="{58788EE3-6AC0-465B-93A0-C8AB3A39E7F6}" type="pres">
      <dgm:prSet presAssocID="{4E20FA4B-5227-4CEC-87F1-1EBBE385A3D3}" presName="text3" presStyleLbl="fgAcc3" presStyleIdx="0" presStyleCnt="2" custScaleX="176787">
        <dgm:presLayoutVars>
          <dgm:chPref val="3"/>
        </dgm:presLayoutVars>
      </dgm:prSet>
      <dgm:spPr/>
      <dgm:t>
        <a:bodyPr/>
        <a:lstStyle/>
        <a:p>
          <a:endParaRPr lang="cs-CZ"/>
        </a:p>
      </dgm:t>
    </dgm:pt>
    <dgm:pt modelId="{43ECE961-593B-48C9-B17C-C8A9D019EF6E}" type="pres">
      <dgm:prSet presAssocID="{4E20FA4B-5227-4CEC-87F1-1EBBE385A3D3}" presName="hierChild4" presStyleCnt="0"/>
      <dgm:spPr/>
    </dgm:pt>
    <dgm:pt modelId="{825570BF-438B-4D6A-8958-8A60790E7E11}" type="pres">
      <dgm:prSet presAssocID="{331BAC44-15A1-4E01-A953-2E8343301C07}" presName="Name10" presStyleLbl="parChTrans1D2" presStyleIdx="1" presStyleCnt="2"/>
      <dgm:spPr/>
      <dgm:t>
        <a:bodyPr/>
        <a:lstStyle/>
        <a:p>
          <a:endParaRPr lang="cs-CZ"/>
        </a:p>
      </dgm:t>
    </dgm:pt>
    <dgm:pt modelId="{BEDF4860-728A-474F-8F64-EBA3F830C6AC}" type="pres">
      <dgm:prSet presAssocID="{677DBCF3-FE01-459E-9D7A-BBB73080AA10}" presName="hierRoot2" presStyleCnt="0"/>
      <dgm:spPr/>
    </dgm:pt>
    <dgm:pt modelId="{AD3826D9-AEBD-472D-A2D0-8F40D4A4D828}" type="pres">
      <dgm:prSet presAssocID="{677DBCF3-FE01-459E-9D7A-BBB73080AA10}" presName="composite2" presStyleCnt="0"/>
      <dgm:spPr/>
    </dgm:pt>
    <dgm:pt modelId="{82EEA515-B262-40E7-9FFB-760CFF3A39BE}" type="pres">
      <dgm:prSet presAssocID="{677DBCF3-FE01-459E-9D7A-BBB73080AA10}" presName="background2" presStyleLbl="node2" presStyleIdx="1" presStyleCnt="2"/>
      <dgm:spPr>
        <a:solidFill>
          <a:srgbClr val="008000"/>
        </a:solidFill>
      </dgm:spPr>
    </dgm:pt>
    <dgm:pt modelId="{41C88569-E639-4110-9525-A7343EA85392}" type="pres">
      <dgm:prSet presAssocID="{677DBCF3-FE01-459E-9D7A-BBB73080AA10}" presName="text2" presStyleLbl="fgAcc2" presStyleIdx="1" presStyleCnt="2" custScaleX="136065">
        <dgm:presLayoutVars>
          <dgm:chPref val="3"/>
        </dgm:presLayoutVars>
      </dgm:prSet>
      <dgm:spPr/>
      <dgm:t>
        <a:bodyPr/>
        <a:lstStyle/>
        <a:p>
          <a:endParaRPr lang="cs-CZ"/>
        </a:p>
      </dgm:t>
    </dgm:pt>
    <dgm:pt modelId="{56D8BC52-BB29-4DAE-BE15-347C8FDDB500}" type="pres">
      <dgm:prSet presAssocID="{677DBCF3-FE01-459E-9D7A-BBB73080AA10}" presName="hierChild3" presStyleCnt="0"/>
      <dgm:spPr/>
    </dgm:pt>
    <dgm:pt modelId="{94C66DA0-262B-476F-A1DF-E72A7B57A03D}" type="pres">
      <dgm:prSet presAssocID="{F61F2E15-5390-49ED-9653-A3ACCA69002C}" presName="Name17" presStyleLbl="parChTrans1D3" presStyleIdx="1" presStyleCnt="2"/>
      <dgm:spPr/>
      <dgm:t>
        <a:bodyPr/>
        <a:lstStyle/>
        <a:p>
          <a:endParaRPr lang="cs-CZ"/>
        </a:p>
      </dgm:t>
    </dgm:pt>
    <dgm:pt modelId="{1B717FD2-EF3B-4505-8982-07D3FE5F1040}" type="pres">
      <dgm:prSet presAssocID="{9F213526-D2E9-4197-ACA8-64D2477F3930}" presName="hierRoot3" presStyleCnt="0"/>
      <dgm:spPr/>
    </dgm:pt>
    <dgm:pt modelId="{43E0E483-8902-47CF-9A90-5FE83A3BE511}" type="pres">
      <dgm:prSet presAssocID="{9F213526-D2E9-4197-ACA8-64D2477F3930}" presName="composite3" presStyleCnt="0"/>
      <dgm:spPr/>
    </dgm:pt>
    <dgm:pt modelId="{7C48C31F-FF40-46BF-A3A1-798535EABBDB}" type="pres">
      <dgm:prSet presAssocID="{9F213526-D2E9-4197-ACA8-64D2477F3930}" presName="background3" presStyleLbl="node3" presStyleIdx="1" presStyleCnt="2"/>
      <dgm:spPr>
        <a:solidFill>
          <a:srgbClr val="008000"/>
        </a:solidFill>
      </dgm:spPr>
    </dgm:pt>
    <dgm:pt modelId="{1DA8F534-D678-4576-B9AA-EFE77D062D76}" type="pres">
      <dgm:prSet presAssocID="{9F213526-D2E9-4197-ACA8-64D2477F3930}" presName="text3" presStyleLbl="fgAcc3" presStyleIdx="1" presStyleCnt="2" custScaleX="136065">
        <dgm:presLayoutVars>
          <dgm:chPref val="3"/>
        </dgm:presLayoutVars>
      </dgm:prSet>
      <dgm:spPr/>
      <dgm:t>
        <a:bodyPr/>
        <a:lstStyle/>
        <a:p>
          <a:endParaRPr lang="cs-CZ"/>
        </a:p>
      </dgm:t>
    </dgm:pt>
    <dgm:pt modelId="{536E60B9-BAA5-495C-8D3F-9579D84B6F45}" type="pres">
      <dgm:prSet presAssocID="{9F213526-D2E9-4197-ACA8-64D2477F3930}" presName="hierChild4" presStyleCnt="0"/>
      <dgm:spPr/>
    </dgm:pt>
  </dgm:ptLst>
  <dgm:cxnLst>
    <dgm:cxn modelId="{12A69A4C-D60E-4246-BCF2-A9C6C9099E38}" type="presOf" srcId="{4E20FA4B-5227-4CEC-87F1-1EBBE385A3D3}" destId="{58788EE3-6AC0-465B-93A0-C8AB3A39E7F6}" srcOrd="0" destOrd="0" presId="urn:microsoft.com/office/officeart/2005/8/layout/hierarchy1"/>
    <dgm:cxn modelId="{6CA8041E-FB61-4BA5-9397-BD202EB61C53}" type="presOf" srcId="{F480945A-DD21-403E-859B-A7FB1FF04208}" destId="{B455D06D-8BEE-4687-8834-BFCFC62B4CA1}" srcOrd="0" destOrd="0" presId="urn:microsoft.com/office/officeart/2005/8/layout/hierarchy1"/>
    <dgm:cxn modelId="{4365FBE5-9BD5-4C27-99BD-B0C3A22A57BB}" type="presOf" srcId="{14008FDB-7173-4BBF-822A-78A654B0E505}" destId="{0C3FD19D-CADC-4138-BF63-6D9BE1AB3E02}" srcOrd="0" destOrd="0" presId="urn:microsoft.com/office/officeart/2005/8/layout/hierarchy1"/>
    <dgm:cxn modelId="{7F667A19-211E-4B96-9F68-F5234DCC2446}" type="presOf" srcId="{331BAC44-15A1-4E01-A953-2E8343301C07}" destId="{825570BF-438B-4D6A-8958-8A60790E7E11}" srcOrd="0" destOrd="0" presId="urn:microsoft.com/office/officeart/2005/8/layout/hierarchy1"/>
    <dgm:cxn modelId="{EEC9C597-28B6-47FC-A984-CBEB9F660367}" srcId="{677DBCF3-FE01-459E-9D7A-BBB73080AA10}" destId="{9F213526-D2E9-4197-ACA8-64D2477F3930}" srcOrd="0" destOrd="0" parTransId="{F61F2E15-5390-49ED-9653-A3ACCA69002C}" sibTransId="{174575C7-B305-40DE-AFC9-3361F116E80A}"/>
    <dgm:cxn modelId="{5FD63FFE-8E5F-4B11-BFDA-4F95618003CA}" type="presOf" srcId="{98649C92-FBF8-4086-8237-BBCD3C80D187}" destId="{6A050519-ED93-466D-A2CD-8C3A5E39FFFF}" srcOrd="0" destOrd="0" presId="urn:microsoft.com/office/officeart/2005/8/layout/hierarchy1"/>
    <dgm:cxn modelId="{DEEE6B9D-A03D-4FB9-96AC-BBDCC1D39C16}" type="presOf" srcId="{9F213526-D2E9-4197-ACA8-64D2477F3930}" destId="{1DA8F534-D678-4576-B9AA-EFE77D062D76}" srcOrd="0" destOrd="0" presId="urn:microsoft.com/office/officeart/2005/8/layout/hierarchy1"/>
    <dgm:cxn modelId="{0FCD6826-22DF-4E33-9C61-34D41CDDC13B}" srcId="{EC533BA9-1713-444F-AB43-D2BE99E87AA1}" destId="{677DBCF3-FE01-459E-9D7A-BBB73080AA10}" srcOrd="1" destOrd="0" parTransId="{331BAC44-15A1-4E01-A953-2E8343301C07}" sibTransId="{1E5A2204-A27F-4C96-B9A1-3280532A23C1}"/>
    <dgm:cxn modelId="{C7344540-A1B6-478D-9676-63991CDB5F65}" type="presOf" srcId="{BCD1378D-F552-4BC3-B46C-2C82CF242A84}" destId="{E3DB972C-C2C9-478A-A941-8C5E3F983252}" srcOrd="0" destOrd="0" presId="urn:microsoft.com/office/officeart/2005/8/layout/hierarchy1"/>
    <dgm:cxn modelId="{7FD59908-19B2-4806-9604-4E11FFFCC2F0}" type="presOf" srcId="{EC533BA9-1713-444F-AB43-D2BE99E87AA1}" destId="{C352A8AF-EEBC-42C6-8816-158F3EAC887A}" srcOrd="0" destOrd="0" presId="urn:microsoft.com/office/officeart/2005/8/layout/hierarchy1"/>
    <dgm:cxn modelId="{895BE742-9D33-4923-A041-CA3197E3BBBA}" type="presOf" srcId="{F61F2E15-5390-49ED-9653-A3ACCA69002C}" destId="{94C66DA0-262B-476F-A1DF-E72A7B57A03D}" srcOrd="0" destOrd="0" presId="urn:microsoft.com/office/officeart/2005/8/layout/hierarchy1"/>
    <dgm:cxn modelId="{8560B524-8B92-4D64-95F2-00519CE38C28}" srcId="{14008FDB-7173-4BBF-822A-78A654B0E505}" destId="{EC533BA9-1713-444F-AB43-D2BE99E87AA1}" srcOrd="0" destOrd="0" parTransId="{023905E1-9664-4448-A7B6-B148E654AA35}" sibTransId="{0F6120EC-E48A-410F-B4C3-B025EF021BCC}"/>
    <dgm:cxn modelId="{E087A62D-BDC5-41CA-A24F-A999B5EF562E}" srcId="{EC533BA9-1713-444F-AB43-D2BE99E87AA1}" destId="{BCD1378D-F552-4BC3-B46C-2C82CF242A84}" srcOrd="0" destOrd="0" parTransId="{98649C92-FBF8-4086-8237-BBCD3C80D187}" sibTransId="{4F6FFA34-2833-45A1-B5E8-2A7F6163DDFE}"/>
    <dgm:cxn modelId="{A09F827B-D002-4EB5-ACAA-0080F8F7D17E}" srcId="{BCD1378D-F552-4BC3-B46C-2C82CF242A84}" destId="{4E20FA4B-5227-4CEC-87F1-1EBBE385A3D3}" srcOrd="0" destOrd="0" parTransId="{F480945A-DD21-403E-859B-A7FB1FF04208}" sibTransId="{F0BBDE62-5D95-4ABE-AE77-18CCE5872EB3}"/>
    <dgm:cxn modelId="{FEE8B92A-2936-4851-A3A0-DE23D65BF9A5}" type="presOf" srcId="{677DBCF3-FE01-459E-9D7A-BBB73080AA10}" destId="{41C88569-E639-4110-9525-A7343EA85392}" srcOrd="0" destOrd="0" presId="urn:microsoft.com/office/officeart/2005/8/layout/hierarchy1"/>
    <dgm:cxn modelId="{03BB204C-6CD4-45C5-8C80-848EA24E27E5}" type="presParOf" srcId="{0C3FD19D-CADC-4138-BF63-6D9BE1AB3E02}" destId="{84BC77EB-929E-4BFF-B2ED-D94432111779}" srcOrd="0" destOrd="0" presId="urn:microsoft.com/office/officeart/2005/8/layout/hierarchy1"/>
    <dgm:cxn modelId="{37F66E70-BE49-4F52-A0C4-F202B4D0B4F9}" type="presParOf" srcId="{84BC77EB-929E-4BFF-B2ED-D94432111779}" destId="{1BD90611-B361-4517-AAF2-EB50C1CF0232}" srcOrd="0" destOrd="0" presId="urn:microsoft.com/office/officeart/2005/8/layout/hierarchy1"/>
    <dgm:cxn modelId="{EBFE9CDC-96F2-45BF-991B-D2718356A47A}" type="presParOf" srcId="{1BD90611-B361-4517-AAF2-EB50C1CF0232}" destId="{F5092519-586F-4F11-9161-B710FBAEB160}" srcOrd="0" destOrd="0" presId="urn:microsoft.com/office/officeart/2005/8/layout/hierarchy1"/>
    <dgm:cxn modelId="{10F6A162-7231-471F-A087-FB95CFCD7326}" type="presParOf" srcId="{1BD90611-B361-4517-AAF2-EB50C1CF0232}" destId="{C352A8AF-EEBC-42C6-8816-158F3EAC887A}" srcOrd="1" destOrd="0" presId="urn:microsoft.com/office/officeart/2005/8/layout/hierarchy1"/>
    <dgm:cxn modelId="{903C4DC7-DE9E-458A-8535-91E92C4A9896}" type="presParOf" srcId="{84BC77EB-929E-4BFF-B2ED-D94432111779}" destId="{B235C288-A519-4429-8F5A-450021223023}" srcOrd="1" destOrd="0" presId="urn:microsoft.com/office/officeart/2005/8/layout/hierarchy1"/>
    <dgm:cxn modelId="{F0AF6B42-DEFB-4600-AEFD-7A763FB48993}" type="presParOf" srcId="{B235C288-A519-4429-8F5A-450021223023}" destId="{6A050519-ED93-466D-A2CD-8C3A5E39FFFF}" srcOrd="0" destOrd="0" presId="urn:microsoft.com/office/officeart/2005/8/layout/hierarchy1"/>
    <dgm:cxn modelId="{53BE2898-F3E4-4F50-A9A8-E398F1DB8F94}" type="presParOf" srcId="{B235C288-A519-4429-8F5A-450021223023}" destId="{63A4AEC7-DBD7-455E-8C6D-8A225B3E8B95}" srcOrd="1" destOrd="0" presId="urn:microsoft.com/office/officeart/2005/8/layout/hierarchy1"/>
    <dgm:cxn modelId="{CB345213-0EC5-4388-BDB2-F4E65A7FF787}" type="presParOf" srcId="{63A4AEC7-DBD7-455E-8C6D-8A225B3E8B95}" destId="{DF943765-D216-4C11-A91A-F93ACCF474B2}" srcOrd="0" destOrd="0" presId="urn:microsoft.com/office/officeart/2005/8/layout/hierarchy1"/>
    <dgm:cxn modelId="{613239F3-5B28-4550-92F6-EDEA2ADF360E}" type="presParOf" srcId="{DF943765-D216-4C11-A91A-F93ACCF474B2}" destId="{AD43F2D2-9636-4F14-A770-83BD5BD6E62F}" srcOrd="0" destOrd="0" presId="urn:microsoft.com/office/officeart/2005/8/layout/hierarchy1"/>
    <dgm:cxn modelId="{F25A5AF0-3BEE-464E-8CC1-050BD8023750}" type="presParOf" srcId="{DF943765-D216-4C11-A91A-F93ACCF474B2}" destId="{E3DB972C-C2C9-478A-A941-8C5E3F983252}" srcOrd="1" destOrd="0" presId="urn:microsoft.com/office/officeart/2005/8/layout/hierarchy1"/>
    <dgm:cxn modelId="{E70C0043-A38A-48E8-A50D-CC811CDDED6E}" type="presParOf" srcId="{63A4AEC7-DBD7-455E-8C6D-8A225B3E8B95}" destId="{0B923648-F91A-44A2-A72E-65862E2E907E}" srcOrd="1" destOrd="0" presId="urn:microsoft.com/office/officeart/2005/8/layout/hierarchy1"/>
    <dgm:cxn modelId="{A3B7F4D5-3EFD-4AE5-B70D-AA8369A27443}" type="presParOf" srcId="{0B923648-F91A-44A2-A72E-65862E2E907E}" destId="{B455D06D-8BEE-4687-8834-BFCFC62B4CA1}" srcOrd="0" destOrd="0" presId="urn:microsoft.com/office/officeart/2005/8/layout/hierarchy1"/>
    <dgm:cxn modelId="{EAF2FFE8-A51B-4C27-B3BF-FA42562FBCCC}" type="presParOf" srcId="{0B923648-F91A-44A2-A72E-65862E2E907E}" destId="{3C197188-F01B-4A0E-B198-8C0E82809383}" srcOrd="1" destOrd="0" presId="urn:microsoft.com/office/officeart/2005/8/layout/hierarchy1"/>
    <dgm:cxn modelId="{B187370A-4A71-4330-B75C-74DAF72310B2}" type="presParOf" srcId="{3C197188-F01B-4A0E-B198-8C0E82809383}" destId="{BFDF9DB0-0F45-497D-A392-6F52CE78F4EB}" srcOrd="0" destOrd="0" presId="urn:microsoft.com/office/officeart/2005/8/layout/hierarchy1"/>
    <dgm:cxn modelId="{26B4E869-4CAF-4EB3-91B0-409E0928BE85}" type="presParOf" srcId="{BFDF9DB0-0F45-497D-A392-6F52CE78F4EB}" destId="{4672E3C4-A98F-4016-AF82-1CF0FC7B11EE}" srcOrd="0" destOrd="0" presId="urn:microsoft.com/office/officeart/2005/8/layout/hierarchy1"/>
    <dgm:cxn modelId="{E34C0D7E-CCEF-4EAD-9ED9-F3BAAD93F923}" type="presParOf" srcId="{BFDF9DB0-0F45-497D-A392-6F52CE78F4EB}" destId="{58788EE3-6AC0-465B-93A0-C8AB3A39E7F6}" srcOrd="1" destOrd="0" presId="urn:microsoft.com/office/officeart/2005/8/layout/hierarchy1"/>
    <dgm:cxn modelId="{E72B2D1E-59C0-411D-996F-E76F5E8785B3}" type="presParOf" srcId="{3C197188-F01B-4A0E-B198-8C0E82809383}" destId="{43ECE961-593B-48C9-B17C-C8A9D019EF6E}" srcOrd="1" destOrd="0" presId="urn:microsoft.com/office/officeart/2005/8/layout/hierarchy1"/>
    <dgm:cxn modelId="{05202C00-2F5B-4865-A1F5-F515F49BFB4D}" type="presParOf" srcId="{B235C288-A519-4429-8F5A-450021223023}" destId="{825570BF-438B-4D6A-8958-8A60790E7E11}" srcOrd="2" destOrd="0" presId="urn:microsoft.com/office/officeart/2005/8/layout/hierarchy1"/>
    <dgm:cxn modelId="{46F3228D-9D42-4CFD-AB4C-E7DA8D88921E}" type="presParOf" srcId="{B235C288-A519-4429-8F5A-450021223023}" destId="{BEDF4860-728A-474F-8F64-EBA3F830C6AC}" srcOrd="3" destOrd="0" presId="urn:microsoft.com/office/officeart/2005/8/layout/hierarchy1"/>
    <dgm:cxn modelId="{8F696B6A-72DA-4D43-9AAF-5FC42CA59623}" type="presParOf" srcId="{BEDF4860-728A-474F-8F64-EBA3F830C6AC}" destId="{AD3826D9-AEBD-472D-A2D0-8F40D4A4D828}" srcOrd="0" destOrd="0" presId="urn:microsoft.com/office/officeart/2005/8/layout/hierarchy1"/>
    <dgm:cxn modelId="{C7E8CBDA-8FC4-4FF5-9923-AFEED3686499}" type="presParOf" srcId="{AD3826D9-AEBD-472D-A2D0-8F40D4A4D828}" destId="{82EEA515-B262-40E7-9FFB-760CFF3A39BE}" srcOrd="0" destOrd="0" presId="urn:microsoft.com/office/officeart/2005/8/layout/hierarchy1"/>
    <dgm:cxn modelId="{6BDFC022-D801-4662-9410-41C01390584D}" type="presParOf" srcId="{AD3826D9-AEBD-472D-A2D0-8F40D4A4D828}" destId="{41C88569-E639-4110-9525-A7343EA85392}" srcOrd="1" destOrd="0" presId="urn:microsoft.com/office/officeart/2005/8/layout/hierarchy1"/>
    <dgm:cxn modelId="{C788439F-E699-4473-B055-9CA9CD30BD35}" type="presParOf" srcId="{BEDF4860-728A-474F-8F64-EBA3F830C6AC}" destId="{56D8BC52-BB29-4DAE-BE15-347C8FDDB500}" srcOrd="1" destOrd="0" presId="urn:microsoft.com/office/officeart/2005/8/layout/hierarchy1"/>
    <dgm:cxn modelId="{181ED4C3-2323-445F-9E57-BD5C5F1276A7}" type="presParOf" srcId="{56D8BC52-BB29-4DAE-BE15-347C8FDDB500}" destId="{94C66DA0-262B-476F-A1DF-E72A7B57A03D}" srcOrd="0" destOrd="0" presId="urn:microsoft.com/office/officeart/2005/8/layout/hierarchy1"/>
    <dgm:cxn modelId="{2CDEECC9-5B6C-45CC-A8D4-1A018CC30684}" type="presParOf" srcId="{56D8BC52-BB29-4DAE-BE15-347C8FDDB500}" destId="{1B717FD2-EF3B-4505-8982-07D3FE5F1040}" srcOrd="1" destOrd="0" presId="urn:microsoft.com/office/officeart/2005/8/layout/hierarchy1"/>
    <dgm:cxn modelId="{30A2EB69-CA17-40BD-8015-1C1B39C710B3}" type="presParOf" srcId="{1B717FD2-EF3B-4505-8982-07D3FE5F1040}" destId="{43E0E483-8902-47CF-9A90-5FE83A3BE511}" srcOrd="0" destOrd="0" presId="urn:microsoft.com/office/officeart/2005/8/layout/hierarchy1"/>
    <dgm:cxn modelId="{244640CB-E39B-43CB-A6E5-54DD5112FC6F}" type="presParOf" srcId="{43E0E483-8902-47CF-9A90-5FE83A3BE511}" destId="{7C48C31F-FF40-46BF-A3A1-798535EABBDB}" srcOrd="0" destOrd="0" presId="urn:microsoft.com/office/officeart/2005/8/layout/hierarchy1"/>
    <dgm:cxn modelId="{F0081077-7505-4EEF-A029-9D1446E63FA9}" type="presParOf" srcId="{43E0E483-8902-47CF-9A90-5FE83A3BE511}" destId="{1DA8F534-D678-4576-B9AA-EFE77D062D76}" srcOrd="1" destOrd="0" presId="urn:microsoft.com/office/officeart/2005/8/layout/hierarchy1"/>
    <dgm:cxn modelId="{E7C693CA-EFFE-4D48-B60A-26E25BD57FB6}" type="presParOf" srcId="{1B717FD2-EF3B-4505-8982-07D3FE5F1040}" destId="{536E60B9-BAA5-495C-8D3F-9579D84B6F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66DA0-262B-476F-A1DF-E72A7B57A03D}">
      <dsp:nvSpPr>
        <dsp:cNvPr id="0" name=""/>
        <dsp:cNvSpPr/>
      </dsp:nvSpPr>
      <dsp:spPr>
        <a:xfrm>
          <a:off x="4474612"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25570BF-438B-4D6A-8958-8A60790E7E11}">
      <dsp:nvSpPr>
        <dsp:cNvPr id="0" name=""/>
        <dsp:cNvSpPr/>
      </dsp:nvSpPr>
      <dsp:spPr>
        <a:xfrm>
          <a:off x="2960935" y="995933"/>
          <a:ext cx="1559396" cy="455782"/>
        </a:xfrm>
        <a:custGeom>
          <a:avLst/>
          <a:gdLst/>
          <a:ahLst/>
          <a:cxnLst/>
          <a:rect l="0" t="0" r="0" b="0"/>
          <a:pathLst>
            <a:path>
              <a:moveTo>
                <a:pt x="0" y="0"/>
              </a:moveTo>
              <a:lnTo>
                <a:pt x="0" y="310602"/>
              </a:lnTo>
              <a:lnTo>
                <a:pt x="1559396" y="310602"/>
              </a:lnTo>
              <a:lnTo>
                <a:pt x="1559396" y="45578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55D06D-8BEE-4687-8834-BFCFC62B4CA1}">
      <dsp:nvSpPr>
        <dsp:cNvPr id="0" name=""/>
        <dsp:cNvSpPr/>
      </dsp:nvSpPr>
      <dsp:spPr>
        <a:xfrm>
          <a:off x="1674908"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A050519-ED93-466D-A2CD-8C3A5E39FFFF}">
      <dsp:nvSpPr>
        <dsp:cNvPr id="0" name=""/>
        <dsp:cNvSpPr/>
      </dsp:nvSpPr>
      <dsp:spPr>
        <a:xfrm>
          <a:off x="1720628" y="995933"/>
          <a:ext cx="1240307" cy="455782"/>
        </a:xfrm>
        <a:custGeom>
          <a:avLst/>
          <a:gdLst/>
          <a:ahLst/>
          <a:cxnLst/>
          <a:rect l="0" t="0" r="0" b="0"/>
          <a:pathLst>
            <a:path>
              <a:moveTo>
                <a:pt x="1240307" y="0"/>
              </a:moveTo>
              <a:lnTo>
                <a:pt x="1240307"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092519-586F-4F11-9161-B710FBAEB160}">
      <dsp:nvSpPr>
        <dsp:cNvPr id="0" name=""/>
        <dsp:cNvSpPr/>
      </dsp:nvSpPr>
      <dsp:spPr>
        <a:xfrm>
          <a:off x="2177355" y="786"/>
          <a:ext cx="1567160" cy="995146"/>
        </a:xfrm>
        <a:prstGeom prst="roundRect">
          <a:avLst>
            <a:gd name="adj" fmla="val 10000"/>
          </a:avLst>
        </a:prstGeom>
        <a:solidFill>
          <a:srgbClr val="92D050"/>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352A8AF-EEBC-42C6-8816-158F3EAC887A}">
      <dsp:nvSpPr>
        <dsp:cNvPr id="0" name=""/>
        <dsp:cNvSpPr/>
      </dsp:nvSpPr>
      <dsp:spPr>
        <a:xfrm>
          <a:off x="2351484" y="166208"/>
          <a:ext cx="1567160" cy="995146"/>
        </a:xfrm>
        <a:prstGeom prst="roundRect">
          <a:avLst>
            <a:gd name="adj" fmla="val 10000"/>
          </a:avLst>
        </a:prstGeom>
        <a:solidFill>
          <a:srgbClr val="FFFF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cs-CZ" sz="2400" b="1" kern="1200" dirty="0" smtClean="0"/>
            <a:t>PÁKA</a:t>
          </a:r>
          <a:endParaRPr lang="cs-CZ" sz="2400" b="1" kern="1200" dirty="0"/>
        </a:p>
      </dsp:txBody>
      <dsp:txXfrm>
        <a:off x="2380631" y="195355"/>
        <a:ext cx="1508866" cy="936852"/>
      </dsp:txXfrm>
    </dsp:sp>
    <dsp:sp modelId="{AD43F2D2-9636-4F14-A770-83BD5BD6E62F}">
      <dsp:nvSpPr>
        <dsp:cNvPr id="0" name=""/>
        <dsp:cNvSpPr/>
      </dsp:nvSpPr>
      <dsp:spPr>
        <a:xfrm>
          <a:off x="335360" y="1451715"/>
          <a:ext cx="2770535" cy="995146"/>
        </a:xfrm>
        <a:prstGeom prst="roundRect">
          <a:avLst>
            <a:gd name="adj" fmla="val 10000"/>
          </a:avLst>
        </a:prstGeom>
        <a:solidFill>
          <a:srgbClr val="00B050"/>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3DB972C-C2C9-478A-A941-8C5E3F983252}">
      <dsp:nvSpPr>
        <dsp:cNvPr id="0" name=""/>
        <dsp:cNvSpPr/>
      </dsp:nvSpPr>
      <dsp:spPr>
        <a:xfrm>
          <a:off x="509489" y="1617137"/>
          <a:ext cx="2770535" cy="995146"/>
        </a:xfrm>
        <a:prstGeom prst="roundRect">
          <a:avLst>
            <a:gd name="adj" fmla="val 10000"/>
          </a:avLst>
        </a:prstGeom>
        <a:solidFill>
          <a:srgbClr val="00B0F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dirty="0" smtClean="0"/>
            <a:t>1)</a:t>
          </a:r>
        </a:p>
        <a:p>
          <a:pPr lvl="0" algn="ctr" defTabSz="889000">
            <a:lnSpc>
              <a:spcPct val="90000"/>
            </a:lnSpc>
            <a:spcBef>
              <a:spcPct val="0"/>
            </a:spcBef>
            <a:spcAft>
              <a:spcPct val="35000"/>
            </a:spcAft>
          </a:pPr>
          <a:r>
            <a:rPr lang="cs-CZ" sz="2000" b="1" kern="1200" dirty="0" smtClean="0"/>
            <a:t>ROVNORAMENNÁ</a:t>
          </a:r>
          <a:endParaRPr lang="cs-CZ" sz="2000" b="1" kern="1200" dirty="0"/>
        </a:p>
      </dsp:txBody>
      <dsp:txXfrm>
        <a:off x="538636" y="1646284"/>
        <a:ext cx="2712241" cy="936852"/>
      </dsp:txXfrm>
    </dsp:sp>
    <dsp:sp modelId="{4672E3C4-A98F-4016-AF82-1CF0FC7B11EE}">
      <dsp:nvSpPr>
        <dsp:cNvPr id="0" name=""/>
        <dsp:cNvSpPr/>
      </dsp:nvSpPr>
      <dsp:spPr>
        <a:xfrm>
          <a:off x="335360" y="2902644"/>
          <a:ext cx="2770535" cy="995146"/>
        </a:xfrm>
        <a:prstGeom prst="roundRect">
          <a:avLst>
            <a:gd name="adj" fmla="val 10000"/>
          </a:avLst>
        </a:prstGeom>
        <a:solidFill>
          <a:srgbClr val="00B050"/>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8788EE3-6AC0-465B-93A0-C8AB3A39E7F6}">
      <dsp:nvSpPr>
        <dsp:cNvPr id="0" name=""/>
        <dsp:cNvSpPr/>
      </dsp:nvSpPr>
      <dsp:spPr>
        <a:xfrm>
          <a:off x="509489" y="3068066"/>
          <a:ext cx="2770535" cy="995146"/>
        </a:xfrm>
        <a:prstGeom prst="roundRect">
          <a:avLst>
            <a:gd name="adj" fmla="val 10000"/>
          </a:avLst>
        </a:prstGeom>
        <a:solidFill>
          <a:srgbClr val="00B0F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dirty="0" smtClean="0"/>
            <a:t>2)</a:t>
          </a:r>
        </a:p>
        <a:p>
          <a:pPr lvl="0" algn="ctr" defTabSz="889000">
            <a:lnSpc>
              <a:spcPct val="90000"/>
            </a:lnSpc>
            <a:spcBef>
              <a:spcPct val="0"/>
            </a:spcBef>
            <a:spcAft>
              <a:spcPct val="35000"/>
            </a:spcAft>
          </a:pPr>
          <a:r>
            <a:rPr lang="cs-CZ" sz="2000" b="1" kern="1200" dirty="0" smtClean="0"/>
            <a:t>NEROVNORAMENNÁ</a:t>
          </a:r>
          <a:endParaRPr lang="cs-CZ" sz="2000" b="1" kern="1200" dirty="0"/>
        </a:p>
      </dsp:txBody>
      <dsp:txXfrm>
        <a:off x="538636" y="3097213"/>
        <a:ext cx="2712241" cy="936852"/>
      </dsp:txXfrm>
    </dsp:sp>
    <dsp:sp modelId="{82EEA515-B262-40E7-9FFB-760CFF3A39BE}">
      <dsp:nvSpPr>
        <dsp:cNvPr id="0" name=""/>
        <dsp:cNvSpPr/>
      </dsp:nvSpPr>
      <dsp:spPr>
        <a:xfrm>
          <a:off x="3454153" y="1451715"/>
          <a:ext cx="2132356" cy="995146"/>
        </a:xfrm>
        <a:prstGeom prst="roundRect">
          <a:avLst>
            <a:gd name="adj" fmla="val 10000"/>
          </a:avLst>
        </a:prstGeom>
        <a:solidFill>
          <a:srgbClr val="008000"/>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1C88569-E639-4110-9525-A7343EA85392}">
      <dsp:nvSpPr>
        <dsp:cNvPr id="0" name=""/>
        <dsp:cNvSpPr/>
      </dsp:nvSpPr>
      <dsp:spPr>
        <a:xfrm>
          <a:off x="3628282" y="1617137"/>
          <a:ext cx="2132356" cy="995146"/>
        </a:xfrm>
        <a:prstGeom prst="roundRect">
          <a:avLst>
            <a:gd name="adj" fmla="val 10000"/>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dirty="0" smtClean="0"/>
            <a:t>A)</a:t>
          </a:r>
        </a:p>
        <a:p>
          <a:pPr lvl="0" algn="ctr" defTabSz="889000">
            <a:lnSpc>
              <a:spcPct val="90000"/>
            </a:lnSpc>
            <a:spcBef>
              <a:spcPct val="0"/>
            </a:spcBef>
            <a:spcAft>
              <a:spcPct val="35000"/>
            </a:spcAft>
          </a:pPr>
          <a:r>
            <a:rPr lang="cs-CZ" sz="2000" b="1" kern="1200" dirty="0" smtClean="0"/>
            <a:t>JEDNOZVRATNÁ</a:t>
          </a:r>
          <a:endParaRPr lang="cs-CZ" sz="2000" b="1" kern="1200" dirty="0"/>
        </a:p>
      </dsp:txBody>
      <dsp:txXfrm>
        <a:off x="3657429" y="1646284"/>
        <a:ext cx="2074062" cy="936852"/>
      </dsp:txXfrm>
    </dsp:sp>
    <dsp:sp modelId="{7C48C31F-FF40-46BF-A3A1-798535EABBDB}">
      <dsp:nvSpPr>
        <dsp:cNvPr id="0" name=""/>
        <dsp:cNvSpPr/>
      </dsp:nvSpPr>
      <dsp:spPr>
        <a:xfrm>
          <a:off x="3454153" y="2902644"/>
          <a:ext cx="2132356" cy="995146"/>
        </a:xfrm>
        <a:prstGeom prst="roundRect">
          <a:avLst>
            <a:gd name="adj" fmla="val 10000"/>
          </a:avLst>
        </a:prstGeom>
        <a:solidFill>
          <a:srgbClr val="008000"/>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DA8F534-D678-4576-B9AA-EFE77D062D76}">
      <dsp:nvSpPr>
        <dsp:cNvPr id="0" name=""/>
        <dsp:cNvSpPr/>
      </dsp:nvSpPr>
      <dsp:spPr>
        <a:xfrm>
          <a:off x="3628282" y="3068066"/>
          <a:ext cx="2132356" cy="995146"/>
        </a:xfrm>
        <a:prstGeom prst="roundRect">
          <a:avLst>
            <a:gd name="adj" fmla="val 10000"/>
          </a:avLst>
        </a:prstGeom>
        <a:solidFill>
          <a:srgbClr val="FFC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1" kern="1200" dirty="0" smtClean="0"/>
            <a:t>B)</a:t>
          </a:r>
        </a:p>
        <a:p>
          <a:pPr lvl="0" algn="ctr" defTabSz="889000">
            <a:lnSpc>
              <a:spcPct val="90000"/>
            </a:lnSpc>
            <a:spcBef>
              <a:spcPct val="0"/>
            </a:spcBef>
            <a:spcAft>
              <a:spcPct val="35000"/>
            </a:spcAft>
          </a:pPr>
          <a:r>
            <a:rPr lang="cs-CZ" sz="2000" b="1" kern="1200" dirty="0" smtClean="0"/>
            <a:t>DVOJZVRATNÁ</a:t>
          </a:r>
          <a:endParaRPr lang="cs-CZ" sz="2000" b="1" kern="1200" dirty="0"/>
        </a:p>
      </dsp:txBody>
      <dsp:txXfrm>
        <a:off x="3657429" y="3097213"/>
        <a:ext cx="2074062" cy="936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ACE22-26D9-48E2-ADF5-E80CE1D62260}" type="datetimeFigureOut">
              <a:rPr lang="cs-CZ" smtClean="0"/>
              <a:t>19.8.2013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082E2-4022-4D52-9253-14C00B4444BC}" type="slidenum">
              <a:rPr lang="cs-CZ" smtClean="0"/>
              <a:t>‹#›</a:t>
            </a:fld>
            <a:endParaRPr lang="cs-CZ"/>
          </a:p>
        </p:txBody>
      </p:sp>
    </p:spTree>
    <p:extLst>
      <p:ext uri="{BB962C8B-B14F-4D97-AF65-F5344CB8AC3E}">
        <p14:creationId xmlns:p14="http://schemas.microsoft.com/office/powerpoint/2010/main" val="206942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8A6295D-B113-4DF0-9FFE-4244F575C71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DECFA33-A92A-4185-9C70-76CD67FF3DD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4106888-EB8D-459A-8F76-8C8E3773AC0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pPr>
              <a:defRPr/>
            </a:pPr>
            <a:endParaRPr lang="cs-CZ" altLang="en-US"/>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
        <p:nvSpPr>
          <p:cNvPr id="15" name="Zástupný symbol pro číslo snímku 14"/>
          <p:cNvSpPr>
            <a:spLocks noGrp="1"/>
          </p:cNvSpPr>
          <p:nvPr>
            <p:ph type="sldNum" sz="quarter" idx="12"/>
          </p:nvPr>
        </p:nvSpPr>
        <p:spPr>
          <a:xfrm>
            <a:off x="8229600" y="6473952"/>
            <a:ext cx="758952" cy="246888"/>
          </a:xfrm>
        </p:spPr>
        <p:txBody>
          <a:bodyPr/>
          <a:lstStyle/>
          <a:p>
            <a:pPr>
              <a:defRPr/>
            </a:pPr>
            <a:fld id="{0ED91C21-4141-40AD-8244-6B32F4A0AF68}" type="slidenum">
              <a:rPr lang="cs-CZ" altLang="en-US" smtClean="0"/>
              <a:pPr>
                <a:defRPr/>
              </a:pPr>
              <a:t>‹#›</a:t>
            </a:fld>
            <a:endParaRPr lang="cs-CZ"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pPr>
              <a:defRPr/>
            </a:pPr>
            <a:endParaRPr lang="cs-CZ" altLang="en-US"/>
          </a:p>
        </p:txBody>
      </p:sp>
      <p:sp>
        <p:nvSpPr>
          <p:cNvPr id="19" name="Zástupný symbol pro zápatí 18"/>
          <p:cNvSpPr>
            <a:spLocks noGrp="1"/>
          </p:cNvSpPr>
          <p:nvPr>
            <p:ph type="ftr" sz="quarter" idx="11"/>
          </p:nvPr>
        </p:nvSpPr>
        <p:spPr>
          <a:xfrm>
            <a:off x="3581400" y="76200"/>
            <a:ext cx="2895600" cy="288925"/>
          </a:xfrm>
        </p:spPr>
        <p:txBody>
          <a:bodyPr/>
          <a:lstStyle/>
          <a:p>
            <a:pPr>
              <a:defRPr/>
            </a:pPr>
            <a:r>
              <a:rPr lang="cs-CZ" altLang="en-US" smtClean="0"/>
              <a:t>VY_32_INOVACE_10 - PÁKA</a:t>
            </a:r>
            <a:endParaRPr lang="cs-CZ" altLang="en-US"/>
          </a:p>
        </p:txBody>
      </p:sp>
      <p:sp>
        <p:nvSpPr>
          <p:cNvPr id="16" name="Zástupný symbol pro číslo snímku 15"/>
          <p:cNvSpPr>
            <a:spLocks noGrp="1"/>
          </p:cNvSpPr>
          <p:nvPr>
            <p:ph type="sldNum" sz="quarter" idx="12"/>
          </p:nvPr>
        </p:nvSpPr>
        <p:spPr>
          <a:xfrm>
            <a:off x="8229600" y="6473952"/>
            <a:ext cx="758952" cy="246888"/>
          </a:xfrm>
        </p:spPr>
        <p:txBody>
          <a:bodyPr/>
          <a:lstStyle/>
          <a:p>
            <a:pPr>
              <a:defRPr/>
            </a:pPr>
            <a:fld id="{85EFCB7A-AE74-499B-B678-56EE847764F4}" type="slidenum">
              <a:rPr lang="cs-CZ" altLang="en-US" smtClean="0"/>
              <a:pPr>
                <a:defRPr/>
              </a:pPr>
              <a:t>‹#›</a:t>
            </a:fld>
            <a:endParaRPr lang="cs-CZ"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pPr>
              <a:defRPr/>
            </a:pPr>
            <a:endParaRPr lang="cs-CZ" altLang="en-US"/>
          </a:p>
        </p:txBody>
      </p:sp>
      <p:sp>
        <p:nvSpPr>
          <p:cNvPr id="11" name="Zástupný symbol pro zápatí 10"/>
          <p:cNvSpPr>
            <a:spLocks noGrp="1"/>
          </p:cNvSpPr>
          <p:nvPr>
            <p:ph type="ftr" sz="quarter" idx="11"/>
          </p:nvPr>
        </p:nvSpPr>
        <p:spPr/>
        <p:txBody>
          <a:bodyPr/>
          <a:lstStyle/>
          <a:p>
            <a:pPr>
              <a:defRPr/>
            </a:pPr>
            <a:r>
              <a:rPr lang="cs-CZ" altLang="en-US" smtClean="0"/>
              <a:t>VY_32_INOVACE_10 - PÁKA</a:t>
            </a:r>
            <a:endParaRPr lang="cs-CZ" altLang="en-US"/>
          </a:p>
        </p:txBody>
      </p:sp>
      <p:sp>
        <p:nvSpPr>
          <p:cNvPr id="16" name="Zástupný symbol pro číslo snímku 15"/>
          <p:cNvSpPr>
            <a:spLocks noGrp="1"/>
          </p:cNvSpPr>
          <p:nvPr>
            <p:ph type="sldNum" sz="quarter" idx="12"/>
          </p:nvPr>
        </p:nvSpPr>
        <p:spPr/>
        <p:txBody>
          <a:bodyPr/>
          <a:lstStyle/>
          <a:p>
            <a:pPr>
              <a:defRPr/>
            </a:pPr>
            <a:fld id="{351F1764-9AA4-4121-93E6-166F60ADFA85}" type="slidenum">
              <a:rPr lang="cs-CZ" altLang="en-US" smtClean="0"/>
              <a:pPr>
                <a:defRPr/>
              </a:pPr>
              <a:t>‹#›</a:t>
            </a:fld>
            <a:endParaRPr lang="cs-CZ" altLang="en-US"/>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pPr>
              <a:defRPr/>
            </a:pPr>
            <a:endParaRPr lang="cs-CZ" altLang="en-US"/>
          </a:p>
        </p:txBody>
      </p:sp>
      <p:sp>
        <p:nvSpPr>
          <p:cNvPr id="10" name="Zástupný symbol pro zápatí 9"/>
          <p:cNvSpPr>
            <a:spLocks noGrp="1"/>
          </p:cNvSpPr>
          <p:nvPr>
            <p:ph type="ftr" sz="quarter" idx="11"/>
          </p:nvPr>
        </p:nvSpPr>
        <p:spPr/>
        <p:txBody>
          <a:bodyPr/>
          <a:lstStyle/>
          <a:p>
            <a:pPr>
              <a:defRPr/>
            </a:pPr>
            <a:r>
              <a:rPr lang="cs-CZ" altLang="en-US" smtClean="0"/>
              <a:t>VY_32_INOVACE_10 - PÁKA</a:t>
            </a:r>
            <a:endParaRPr lang="cs-CZ" altLang="en-US"/>
          </a:p>
        </p:txBody>
      </p:sp>
      <p:sp>
        <p:nvSpPr>
          <p:cNvPr id="31" name="Zástupný symbol pro číslo snímku 30"/>
          <p:cNvSpPr>
            <a:spLocks noGrp="1"/>
          </p:cNvSpPr>
          <p:nvPr>
            <p:ph type="sldNum" sz="quarter" idx="12"/>
          </p:nvPr>
        </p:nvSpPr>
        <p:spPr/>
        <p:txBody>
          <a:bodyPr/>
          <a:lstStyle/>
          <a:p>
            <a:pPr>
              <a:defRPr/>
            </a:pPr>
            <a:fld id="{39CC6E53-37A8-47C6-B73A-B9C482D9B9F0}" type="slidenum">
              <a:rPr lang="cs-CZ" altLang="en-US" smtClean="0"/>
              <a:pPr>
                <a:defRPr/>
              </a:pPr>
              <a:t>‹#›</a:t>
            </a:fld>
            <a:endParaRPr lang="cs-CZ"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pPr>
              <a:defRPr/>
            </a:pPr>
            <a:endParaRPr lang="cs-CZ" altLang="en-US"/>
          </a:p>
        </p:txBody>
      </p:sp>
      <p:sp>
        <p:nvSpPr>
          <p:cNvPr id="6" name="Zástupný symbol pro zápatí 5"/>
          <p:cNvSpPr>
            <a:spLocks noGrp="1"/>
          </p:cNvSpPr>
          <p:nvPr>
            <p:ph type="ftr" sz="quarter" idx="11"/>
          </p:nvPr>
        </p:nvSpPr>
        <p:spPr/>
        <p:txBody>
          <a:bodyPr/>
          <a:lstStyle/>
          <a:p>
            <a:pPr>
              <a:defRPr/>
            </a:pPr>
            <a:r>
              <a:rPr lang="cs-CZ" altLang="en-US" smtClean="0"/>
              <a:t>VY_32_INOVACE_10 - PÁKA</a:t>
            </a:r>
            <a:endParaRPr lang="cs-CZ" altLang="en-US"/>
          </a:p>
        </p:txBody>
      </p:sp>
      <p:sp>
        <p:nvSpPr>
          <p:cNvPr id="7" name="Zástupný symbol pro číslo snímku 6"/>
          <p:cNvSpPr>
            <a:spLocks noGrp="1"/>
          </p:cNvSpPr>
          <p:nvPr>
            <p:ph type="sldNum" sz="quarter" idx="12"/>
          </p:nvPr>
        </p:nvSpPr>
        <p:spPr>
          <a:xfrm>
            <a:off x="8229600" y="6477000"/>
            <a:ext cx="762000" cy="246888"/>
          </a:xfrm>
        </p:spPr>
        <p:txBody>
          <a:bodyPr/>
          <a:lstStyle/>
          <a:p>
            <a:pPr>
              <a:defRPr/>
            </a:pPr>
            <a:fld id="{ABAA8A58-8687-4BB9-8104-A83A61317633}" type="slidenum">
              <a:rPr lang="cs-CZ" altLang="en-US" smtClean="0"/>
              <a:pPr>
                <a:defRPr/>
              </a:pPr>
              <a:t>‹#›</a:t>
            </a:fld>
            <a:endParaRPr lang="cs-CZ" altLang="en-US"/>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pPr>
              <a:defRPr/>
            </a:pPr>
            <a:endParaRPr lang="cs-CZ" altLang="en-US"/>
          </a:p>
        </p:txBody>
      </p:sp>
      <p:sp>
        <p:nvSpPr>
          <p:cNvPr id="21" name="Zástupný symbol pro zápatí 20"/>
          <p:cNvSpPr>
            <a:spLocks noGrp="1"/>
          </p:cNvSpPr>
          <p:nvPr>
            <p:ph type="ftr" sz="quarter" idx="11"/>
          </p:nvPr>
        </p:nvSpPr>
        <p:spPr/>
        <p:txBody>
          <a:bodyPr/>
          <a:lstStyle/>
          <a:p>
            <a:pPr>
              <a:defRPr/>
            </a:pPr>
            <a:r>
              <a:rPr lang="cs-CZ" altLang="en-US" smtClean="0"/>
              <a:t>VY_32_INOVACE_10 - PÁKA</a:t>
            </a:r>
            <a:endParaRPr lang="cs-CZ" altLang="en-US"/>
          </a:p>
        </p:txBody>
      </p:sp>
      <p:sp>
        <p:nvSpPr>
          <p:cNvPr id="6" name="Zástupný symbol pro číslo snímku 5"/>
          <p:cNvSpPr>
            <a:spLocks noGrp="1"/>
          </p:cNvSpPr>
          <p:nvPr>
            <p:ph type="sldNum" sz="quarter" idx="12"/>
          </p:nvPr>
        </p:nvSpPr>
        <p:spPr/>
        <p:txBody>
          <a:bodyPr/>
          <a:lstStyle/>
          <a:p>
            <a:pPr>
              <a:defRPr/>
            </a:pPr>
            <a:fld id="{97F172F0-3536-4FE1-8930-7418EA65AF8E}" type="slidenum">
              <a:rPr lang="cs-CZ" altLang="en-US" smtClean="0"/>
              <a:pPr>
                <a:defRPr/>
              </a:pPr>
              <a:t>‹#›</a:t>
            </a:fld>
            <a:endParaRPr lang="cs-CZ"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endParaRPr lang="cs-CZ" altLang="en-US"/>
          </a:p>
        </p:txBody>
      </p:sp>
      <p:sp>
        <p:nvSpPr>
          <p:cNvPr id="24" name="Zástupný symbol pro zápatí 23"/>
          <p:cNvSpPr>
            <a:spLocks noGrp="1"/>
          </p:cNvSpPr>
          <p:nvPr>
            <p:ph type="ftr" sz="quarter" idx="11"/>
          </p:nvPr>
        </p:nvSpPr>
        <p:spPr/>
        <p:txBody>
          <a:bodyPr/>
          <a:lstStyle/>
          <a:p>
            <a:pPr>
              <a:defRPr/>
            </a:pPr>
            <a:r>
              <a:rPr lang="cs-CZ" altLang="en-US" smtClean="0"/>
              <a:t>VY_32_INOVACE_10 - PÁKA</a:t>
            </a:r>
            <a:endParaRPr lang="cs-CZ" altLang="en-US"/>
          </a:p>
        </p:txBody>
      </p:sp>
      <p:sp>
        <p:nvSpPr>
          <p:cNvPr id="7" name="Zástupný symbol pro číslo snímku 6"/>
          <p:cNvSpPr>
            <a:spLocks noGrp="1"/>
          </p:cNvSpPr>
          <p:nvPr>
            <p:ph type="sldNum" sz="quarter" idx="12"/>
          </p:nvPr>
        </p:nvSpPr>
        <p:spPr/>
        <p:txBody>
          <a:bodyPr/>
          <a:lstStyle/>
          <a:p>
            <a:pPr>
              <a:defRPr/>
            </a:pPr>
            <a:fld id="{77548B1B-D994-4845-A432-B85C63E09B04}" type="slidenum">
              <a:rPr lang="cs-CZ" altLang="en-US" smtClean="0"/>
              <a:pPr>
                <a:defRPr/>
              </a:pPr>
              <a:t>‹#›</a:t>
            </a:fld>
            <a:endParaRPr lang="cs-CZ"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pPr>
              <a:defRPr/>
            </a:pPr>
            <a:endParaRPr lang="cs-CZ" altLang="en-US"/>
          </a:p>
        </p:txBody>
      </p:sp>
      <p:sp>
        <p:nvSpPr>
          <p:cNvPr id="29" name="Zástupný symbol pro zápatí 28"/>
          <p:cNvSpPr>
            <a:spLocks noGrp="1"/>
          </p:cNvSpPr>
          <p:nvPr>
            <p:ph type="ftr" sz="quarter" idx="11"/>
          </p:nvPr>
        </p:nvSpPr>
        <p:spPr/>
        <p:txBody>
          <a:bodyPr/>
          <a:lstStyle/>
          <a:p>
            <a:pPr>
              <a:defRPr/>
            </a:pPr>
            <a:r>
              <a:rPr lang="cs-CZ" altLang="en-US" smtClean="0"/>
              <a:t>VY_32_INOVACE_10 - PÁKA</a:t>
            </a:r>
            <a:endParaRPr lang="cs-CZ" altLang="en-US"/>
          </a:p>
        </p:txBody>
      </p:sp>
      <p:sp>
        <p:nvSpPr>
          <p:cNvPr id="7" name="Zástupný symbol pro číslo snímku 6"/>
          <p:cNvSpPr>
            <a:spLocks noGrp="1"/>
          </p:cNvSpPr>
          <p:nvPr>
            <p:ph type="sldNum" sz="quarter" idx="12"/>
          </p:nvPr>
        </p:nvSpPr>
        <p:spPr/>
        <p:txBody>
          <a:bodyPr/>
          <a:lstStyle/>
          <a:p>
            <a:pPr>
              <a:defRPr/>
            </a:pPr>
            <a:fld id="{8BABE846-180E-4222-8BCB-DA8BC8B00174}" type="slidenum">
              <a:rPr lang="cs-CZ" altLang="en-US" smtClean="0"/>
              <a:pPr>
                <a:defRPr/>
              </a:pPr>
              <a:t>‹#›</a:t>
            </a:fld>
            <a:endParaRPr lang="cs-CZ"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DF6F297-5630-4D6E-8646-A248AE7873DB}"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pPr>
              <a:defRPr/>
            </a:pPr>
            <a:endParaRPr lang="cs-CZ" altLang="en-US"/>
          </a:p>
        </p:txBody>
      </p:sp>
      <p:sp>
        <p:nvSpPr>
          <p:cNvPr id="5" name="Zástupný symbol pro zápatí 4"/>
          <p:cNvSpPr>
            <a:spLocks noGrp="1"/>
          </p:cNvSpPr>
          <p:nvPr>
            <p:ph type="ftr" sz="quarter" idx="11"/>
          </p:nvPr>
        </p:nvSpPr>
        <p:spPr/>
        <p:txBody>
          <a:bodyPr/>
          <a:lstStyle/>
          <a:p>
            <a:pPr>
              <a:defRPr/>
            </a:pPr>
            <a:r>
              <a:rPr lang="cs-CZ" altLang="en-US" smtClean="0"/>
              <a:t>VY_32_INOVACE_10 - PÁKA</a:t>
            </a:r>
            <a:endParaRPr lang="cs-CZ" altLang="en-US"/>
          </a:p>
        </p:txBody>
      </p:sp>
      <p:sp>
        <p:nvSpPr>
          <p:cNvPr id="31" name="Zástupný symbol pro číslo snímku 30"/>
          <p:cNvSpPr>
            <a:spLocks noGrp="1"/>
          </p:cNvSpPr>
          <p:nvPr>
            <p:ph type="sldNum" sz="quarter" idx="12"/>
          </p:nvPr>
        </p:nvSpPr>
        <p:spPr/>
        <p:txBody>
          <a:bodyPr/>
          <a:lstStyle/>
          <a:p>
            <a:pPr>
              <a:defRPr/>
            </a:pPr>
            <a:fld id="{4974EB36-34DA-4B5E-885C-02042440501A}" type="slidenum">
              <a:rPr lang="cs-CZ" altLang="en-US" smtClean="0"/>
              <a:pPr>
                <a:defRPr/>
              </a:pPr>
              <a:t>‹#›</a:t>
            </a:fld>
            <a:endParaRPr lang="cs-CZ" altLang="en-US"/>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ltLang="en-US"/>
          </a:p>
        </p:txBody>
      </p:sp>
      <p:sp>
        <p:nvSpPr>
          <p:cNvPr id="5" name="Zástupný symbol pro zápatí 4"/>
          <p:cNvSpPr>
            <a:spLocks noGrp="1"/>
          </p:cNvSpPr>
          <p:nvPr>
            <p:ph type="ftr" sz="quarter" idx="11"/>
          </p:nvPr>
        </p:nvSpPr>
        <p:spPr/>
        <p:txBody>
          <a:bodyPr/>
          <a:lstStyle/>
          <a:p>
            <a:pPr>
              <a:defRPr/>
            </a:pPr>
            <a:r>
              <a:rPr lang="cs-CZ" altLang="en-US" smtClean="0"/>
              <a:t>VY_32_INOVACE_10 - PÁKA</a:t>
            </a:r>
            <a:endParaRPr lang="cs-CZ" altLang="en-US"/>
          </a:p>
        </p:txBody>
      </p:sp>
      <p:sp>
        <p:nvSpPr>
          <p:cNvPr id="6" name="Zástupný symbol pro číslo snímku 5"/>
          <p:cNvSpPr>
            <a:spLocks noGrp="1"/>
          </p:cNvSpPr>
          <p:nvPr>
            <p:ph type="sldNum" sz="quarter" idx="12"/>
          </p:nvPr>
        </p:nvSpPr>
        <p:spPr/>
        <p:txBody>
          <a:bodyPr/>
          <a:lstStyle/>
          <a:p>
            <a:pPr>
              <a:defRPr/>
            </a:pPr>
            <a:fld id="{BC2010EB-7F47-4938-85B0-CCD1C56A5959}" type="slidenum">
              <a:rPr lang="cs-CZ" altLang="en-US" smtClean="0"/>
              <a:pPr>
                <a:defRPr/>
              </a:pPr>
              <a:t>‹#›</a:t>
            </a:fld>
            <a:endParaRPr lang="cs-CZ"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altLang="en-US"/>
          </a:p>
        </p:txBody>
      </p:sp>
      <p:sp>
        <p:nvSpPr>
          <p:cNvPr id="5" name="Zástupný symbol pro zápatí 4"/>
          <p:cNvSpPr>
            <a:spLocks noGrp="1"/>
          </p:cNvSpPr>
          <p:nvPr>
            <p:ph type="ftr" sz="quarter" idx="11"/>
          </p:nvPr>
        </p:nvSpPr>
        <p:spPr/>
        <p:txBody>
          <a:bodyPr/>
          <a:lstStyle/>
          <a:p>
            <a:pPr>
              <a:defRPr/>
            </a:pPr>
            <a:r>
              <a:rPr lang="cs-CZ" altLang="en-US" smtClean="0"/>
              <a:t>VY_32_INOVACE_10 - PÁKA</a:t>
            </a:r>
            <a:endParaRPr lang="cs-CZ" altLang="en-US"/>
          </a:p>
        </p:txBody>
      </p:sp>
      <p:sp>
        <p:nvSpPr>
          <p:cNvPr id="6" name="Zástupný symbol pro číslo snímku 5"/>
          <p:cNvSpPr>
            <a:spLocks noGrp="1"/>
          </p:cNvSpPr>
          <p:nvPr>
            <p:ph type="sldNum" sz="quarter" idx="12"/>
          </p:nvPr>
        </p:nvSpPr>
        <p:spPr/>
        <p:txBody>
          <a:bodyPr/>
          <a:lstStyle/>
          <a:p>
            <a:pPr>
              <a:defRPr/>
            </a:pPr>
            <a:fld id="{076701EE-212C-4C28-82C7-EE794B357385}" type="slidenum">
              <a:rPr lang="cs-CZ" altLang="en-US" smtClean="0"/>
              <a:pPr>
                <a:defRPr/>
              </a:pPr>
              <a:t>‹#›</a:t>
            </a:fld>
            <a:endParaRPr lang="cs-CZ"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E4BAD7D-38C1-46DE-90A3-01CC27ECDC72}"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075521F-D46D-4919-9FDA-F3FEC1E21F7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A1DAFA6-5AE7-4981-92DE-EE3A07D3E472}"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36FCF99F-55DD-406A-A16F-A413D91BB675}"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4F1B9E89-0840-4C70-8C93-C38AADDFC6A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36786D36-FC00-416C-8554-4C1CBD678157}"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r>
              <a:rPr lang="cs-CZ" smtClean="0"/>
              <a:t>VY_32_INOVACE_10 - PÁKA</a:t>
            </a: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8642D39-1105-400B-85C0-FBD501E9959D}"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cs-CZ" smtClean="0"/>
              <a:t>VY_32_INOVACE_10 - PÁKA</a:t>
            </a:r>
            <a:endParaRPr lang="cs-CZ"/>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EFC167E-B83B-4448-A136-8895A6AFEAB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cs-CZ" smtClean="0"/>
              <a:t>VY_32_INOVACE_10 - PÁKA</a:t>
            </a:r>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FEFC167E-B83B-4448-A136-8895A6AFEAB7}" type="slidenum">
              <a:rPr lang="cs-CZ" smtClean="0"/>
              <a:pPr>
                <a:defRPr/>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hyperlink" Target="http://office.microsoft.com/cs-cz/images/results.aspx?qu=v%C3%A1hy&amp;ex=1#ai:MP900409268|" TargetMode="External"/><Relationship Id="rId2" Type="http://schemas.openxmlformats.org/officeDocument/2006/relationships/hyperlink" Target="http://office.microsoft.com/cs-cz/images/results.aspx?qu=houpa%C4%8Dka&amp;ex=1#ai:MC900435268|" TargetMode="External"/><Relationship Id="rId1" Type="http://schemas.openxmlformats.org/officeDocument/2006/relationships/slideLayout" Target="../slideLayouts/slideLayout13.xml"/><Relationship Id="rId5" Type="http://schemas.openxmlformats.org/officeDocument/2006/relationships/hyperlink" Target="http://office.microsoft.com/cs-cz/images/results.aspx?qu=p%C3%A1ka&amp;ex=1#ai:MC900379443|" TargetMode="External"/><Relationship Id="rId4" Type="http://schemas.openxmlformats.org/officeDocument/2006/relationships/hyperlink" Target="http://office.microsoft.com/cs-cz/images/results.aspx?qu=kle%C5%A1t%C4%9B&amp;ex=1#ai:MC90029235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95536" y="1484784"/>
            <a:ext cx="8458200" cy="1222375"/>
          </a:xfrm>
        </p:spPr>
        <p:txBody>
          <a:bodyPr/>
          <a:lstStyle/>
          <a:p>
            <a:pPr indent="0" algn="ctr" eaLnBrk="1" fontAlgn="auto" hangingPunct="1">
              <a:spcAft>
                <a:spcPts val="0"/>
              </a:spcAft>
              <a:defRPr/>
            </a:pPr>
            <a:r>
              <a:rPr lang="cs-CZ" dirty="0">
                <a:solidFill>
                  <a:schemeClr val="tx2">
                    <a:tint val="100000"/>
                    <a:shade val="90000"/>
                    <a:satMod val="250000"/>
                    <a:alpha val="100000"/>
                  </a:schemeClr>
                </a:solidFill>
              </a:rPr>
              <a:t>Otáčivé účinky </a:t>
            </a:r>
            <a:r>
              <a:rPr lang="cs-CZ" dirty="0" smtClean="0">
                <a:solidFill>
                  <a:schemeClr val="tx2">
                    <a:tint val="100000"/>
                    <a:shade val="90000"/>
                    <a:satMod val="250000"/>
                    <a:alpha val="100000"/>
                  </a:schemeClr>
                </a:solidFill>
              </a:rPr>
              <a:t>síly </a:t>
            </a:r>
            <a:endParaRPr lang="cs-CZ" dirty="0">
              <a:solidFill>
                <a:schemeClr val="tx2">
                  <a:tint val="100000"/>
                  <a:shade val="90000"/>
                  <a:satMod val="250000"/>
                  <a:alpha val="100000"/>
                </a:schemeClr>
              </a:solidFill>
            </a:endParaRPr>
          </a:p>
        </p:txBody>
      </p:sp>
      <p:sp>
        <p:nvSpPr>
          <p:cNvPr id="13315" name="Rectangle 4"/>
          <p:cNvSpPr>
            <a:spLocks noGrp="1" noChangeArrowheads="1"/>
          </p:cNvSpPr>
          <p:nvPr>
            <p:ph type="subTitle" idx="1"/>
          </p:nvPr>
        </p:nvSpPr>
        <p:spPr/>
        <p:txBody>
          <a:bodyPr>
            <a:normAutofit/>
          </a:bodyPr>
          <a:lstStyle/>
          <a:p>
            <a:pPr algn="ctr" eaLnBrk="1" hangingPunct="1">
              <a:spcBef>
                <a:spcPct val="0"/>
              </a:spcBef>
            </a:pPr>
            <a:r>
              <a:rPr lang="cs-CZ" sz="4400" b="1" dirty="0" smtClean="0">
                <a:latin typeface="Algerian" pitchFamily="82" charset="0"/>
              </a:rPr>
              <a:t>Páka  a  kladka</a:t>
            </a:r>
          </a:p>
        </p:txBody>
      </p:sp>
      <p:sp>
        <p:nvSpPr>
          <p:cNvPr id="2" name="Zástupný symbol pro zápatí 1"/>
          <p:cNvSpPr>
            <a:spLocks noGrp="1"/>
          </p:cNvSpPr>
          <p:nvPr>
            <p:ph type="ftr" sz="quarter" idx="11"/>
          </p:nvPr>
        </p:nvSpPr>
        <p:spPr>
          <a:xfrm>
            <a:off x="3131840" y="6165304"/>
            <a:ext cx="3352800" cy="288925"/>
          </a:xfrm>
        </p:spPr>
        <p:txBody>
          <a:bodyPr/>
          <a:lstStyle/>
          <a:p>
            <a:pPr algn="ctr">
              <a:defRPr/>
            </a:pPr>
            <a:r>
              <a:rPr lang="cs-CZ" altLang="en-US" dirty="0" smtClean="0">
                <a:solidFill>
                  <a:srgbClr val="FF0000"/>
                </a:solidFill>
              </a:rPr>
              <a:t>VY_32_INOVACE_10 - PÁKA</a:t>
            </a:r>
            <a:endParaRPr lang="cs-CZ"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2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cs-CZ">
                <a:solidFill>
                  <a:schemeClr val="tx2">
                    <a:tint val="100000"/>
                    <a:shade val="90000"/>
                    <a:satMod val="250000"/>
                    <a:alpha val="100000"/>
                  </a:schemeClr>
                </a:solidFill>
              </a:rPr>
              <a:t>Kladka pevná</a:t>
            </a:r>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
        <p:nvSpPr>
          <p:cNvPr id="3" name="TextovéPole 2"/>
          <p:cNvSpPr txBox="1"/>
          <p:nvPr/>
        </p:nvSpPr>
        <p:spPr>
          <a:xfrm>
            <a:off x="539552" y="1700808"/>
            <a:ext cx="3816424" cy="4493538"/>
          </a:xfrm>
          <a:prstGeom prst="rect">
            <a:avLst/>
          </a:prstGeom>
          <a:noFill/>
          <a:ln>
            <a:solidFill>
              <a:srgbClr val="0070C0"/>
            </a:solidFill>
          </a:ln>
        </p:spPr>
        <p:txBody>
          <a:bodyPr wrap="square" rtlCol="0">
            <a:spAutoFit/>
          </a:bodyPr>
          <a:lstStyle/>
          <a:p>
            <a:pPr marL="342900" indent="-342900">
              <a:buFont typeface="Wingdings" pitchFamily="2" charset="2"/>
              <a:buChar char="Ø"/>
            </a:pPr>
            <a:r>
              <a:rPr lang="cs-CZ" sz="2200" b="1" dirty="0" smtClean="0"/>
              <a:t>U pevné kladky žádnou sílu neušetříme, pouze změníme její směr.</a:t>
            </a:r>
          </a:p>
          <a:p>
            <a:pPr marL="342900" indent="-342900">
              <a:buFont typeface="Wingdings" pitchFamily="2" charset="2"/>
              <a:buChar char="Ø"/>
            </a:pPr>
            <a:r>
              <a:rPr lang="cs-CZ" sz="2200" b="1" dirty="0" smtClean="0"/>
              <a:t>Platí:</a:t>
            </a:r>
          </a:p>
          <a:p>
            <a:r>
              <a:rPr lang="cs-CZ" sz="2200" b="1" dirty="0"/>
              <a:t> </a:t>
            </a:r>
            <a:r>
              <a:rPr lang="cs-CZ" sz="2200" b="1" dirty="0" smtClean="0"/>
              <a:t>     F</a:t>
            </a:r>
            <a:r>
              <a:rPr lang="cs-CZ" sz="2200" b="1" baseline="-25000" dirty="0" smtClean="0"/>
              <a:t>1</a:t>
            </a:r>
            <a:r>
              <a:rPr lang="cs-CZ" sz="2200" b="1" dirty="0" smtClean="0"/>
              <a:t> = F</a:t>
            </a:r>
            <a:r>
              <a:rPr lang="cs-CZ" sz="2200" b="1" baseline="-25000" dirty="0" smtClean="0"/>
              <a:t>2</a:t>
            </a:r>
          </a:p>
          <a:p>
            <a:r>
              <a:rPr lang="cs-CZ" sz="2200" b="1" dirty="0" smtClean="0"/>
              <a:t>(pevná kladka je v rovnováze, jsou-li obě síly stejně velké).</a:t>
            </a:r>
          </a:p>
          <a:p>
            <a:pPr marL="342900" indent="-342900">
              <a:buFont typeface="Wingdings" pitchFamily="2" charset="2"/>
              <a:buChar char="Ø"/>
            </a:pPr>
            <a:r>
              <a:rPr lang="cs-CZ" sz="2200" b="1" dirty="0"/>
              <a:t> V</a:t>
            </a:r>
            <a:r>
              <a:rPr lang="cs-CZ" sz="2200" b="1" dirty="0" smtClean="0"/>
              <a:t>ýhoda pevné kladky je např. při zvedání těžkých břemen, kdy využíváme i vlastní hmotnost.</a:t>
            </a:r>
            <a:endParaRPr lang="cs-CZ" sz="2200" b="1" dirty="0"/>
          </a:p>
        </p:txBody>
      </p:sp>
      <p:sp>
        <p:nvSpPr>
          <p:cNvPr id="4" name="Obdélník 3"/>
          <p:cNvSpPr/>
          <p:nvPr/>
        </p:nvSpPr>
        <p:spPr>
          <a:xfrm>
            <a:off x="5436096" y="1556792"/>
            <a:ext cx="3312368" cy="57606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6372200" y="2708920"/>
            <a:ext cx="1656184" cy="1512168"/>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6768244" y="3061699"/>
            <a:ext cx="864096" cy="8066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6948264" y="2132856"/>
            <a:ext cx="504056" cy="1332148"/>
          </a:xfrm>
          <a:prstGeom prst="down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8"/>
          <p:cNvCxnSpPr>
            <a:stCxn id="5" idx="2"/>
            <a:endCxn id="5" idx="6"/>
          </p:cNvCxnSpPr>
          <p:nvPr/>
        </p:nvCxnSpPr>
        <p:spPr>
          <a:xfrm>
            <a:off x="6372200" y="3465004"/>
            <a:ext cx="16561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5" idx="2"/>
          </p:cNvCxnSpPr>
          <p:nvPr/>
        </p:nvCxnSpPr>
        <p:spPr>
          <a:xfrm>
            <a:off x="6372200" y="3465004"/>
            <a:ext cx="36004" cy="14041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8010382" y="3465003"/>
            <a:ext cx="36004" cy="14041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5890185" y="2860562"/>
            <a:ext cx="2778325" cy="2246769"/>
          </a:xfrm>
          <a:prstGeom prst="rect">
            <a:avLst/>
          </a:prstGeom>
          <a:noFill/>
        </p:spPr>
        <p:txBody>
          <a:bodyPr wrap="none" rtlCol="0">
            <a:spAutoFit/>
          </a:bodyPr>
          <a:lstStyle/>
          <a:p>
            <a:r>
              <a:rPr lang="cs-CZ" sz="2800" dirty="0" smtClean="0"/>
              <a:t>   </a:t>
            </a:r>
            <a:r>
              <a:rPr lang="cs-CZ" sz="2800" b="1" dirty="0" smtClean="0"/>
              <a:t>a1         a2</a:t>
            </a:r>
          </a:p>
          <a:p>
            <a:endParaRPr lang="cs-CZ" sz="2800" b="1" dirty="0"/>
          </a:p>
          <a:p>
            <a:endParaRPr lang="cs-CZ" sz="2800" b="1" dirty="0" smtClean="0"/>
          </a:p>
          <a:p>
            <a:endParaRPr lang="cs-CZ" sz="2800" b="1" dirty="0"/>
          </a:p>
          <a:p>
            <a:r>
              <a:rPr lang="cs-CZ" sz="2800" b="1" dirty="0" smtClean="0"/>
              <a:t>F</a:t>
            </a:r>
            <a:r>
              <a:rPr lang="cs-CZ" sz="2800" b="1" baseline="-25000" dirty="0" smtClean="0"/>
              <a:t>1</a:t>
            </a:r>
            <a:r>
              <a:rPr lang="cs-CZ" sz="2800" b="1" dirty="0" smtClean="0"/>
              <a:t>                  F</a:t>
            </a:r>
            <a:r>
              <a:rPr lang="cs-CZ" sz="2800" b="1" baseline="-25000" dirty="0" smtClean="0"/>
              <a:t>2</a:t>
            </a:r>
            <a:endParaRPr lang="cs-CZ" sz="2800" b="1" dirty="0"/>
          </a:p>
        </p:txBody>
      </p:sp>
      <p:sp>
        <p:nvSpPr>
          <p:cNvPr id="14" name="Ovál 13"/>
          <p:cNvSpPr/>
          <p:nvPr/>
        </p:nvSpPr>
        <p:spPr>
          <a:xfrm>
            <a:off x="7171336" y="3410998"/>
            <a:ext cx="108012" cy="10801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
                                            <p:bg/>
                                          </p:spTgt>
                                        </p:tgtEl>
                                        <p:attrNameLst>
                                          <p:attrName>style.visibility</p:attrName>
                                        </p:attrNameLst>
                                      </p:cBhvr>
                                      <p:to>
                                        <p:strVal val="visible"/>
                                      </p:to>
                                    </p:set>
                                    <p:animEffect transition="in" filter="wipe(up)">
                                      <p:cBhvr>
                                        <p:cTn id="44" dur="500"/>
                                        <p:tgtEl>
                                          <p:spTgt spid="3">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wipe(up)">
                                      <p:cBhvr>
                                        <p:cTn id="49" dur="500"/>
                                        <p:tgtEl>
                                          <p:spTgt spid="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wipe(up)">
                                      <p:cBhvr>
                                        <p:cTn id="54" dur="500"/>
                                        <p:tgtEl>
                                          <p:spTgt spid="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up)">
                                      <p:cBhvr>
                                        <p:cTn id="59" dur="5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up)">
                                      <p:cBhvr>
                                        <p:cTn id="64" dur="500"/>
                                        <p:tgtEl>
                                          <p:spTgt spid="3">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ipe(up)">
                                      <p:cBhvr>
                                        <p:cTn id="6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5886667" y="5085184"/>
            <a:ext cx="936104" cy="8779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722" name="Rectangle 2"/>
          <p:cNvSpPr>
            <a:spLocks noGrp="1" noChangeArrowheads="1"/>
          </p:cNvSpPr>
          <p:nvPr>
            <p:ph type="title"/>
          </p:nvPr>
        </p:nvSpPr>
        <p:spPr>
          <a:xfrm>
            <a:off x="80611" y="404664"/>
            <a:ext cx="8686800" cy="838200"/>
          </a:xfrm>
        </p:spPr>
        <p:txBody>
          <a:bodyPr/>
          <a:lstStyle/>
          <a:p>
            <a:pPr marL="54864" indent="0" eaLnBrk="1" fontAlgn="auto" hangingPunct="1">
              <a:spcAft>
                <a:spcPts val="0"/>
              </a:spcAft>
              <a:defRPr/>
            </a:pPr>
            <a:r>
              <a:rPr lang="cs-CZ">
                <a:solidFill>
                  <a:schemeClr val="tx2">
                    <a:tint val="100000"/>
                    <a:shade val="90000"/>
                    <a:satMod val="250000"/>
                    <a:alpha val="100000"/>
                  </a:schemeClr>
                </a:solidFill>
              </a:rPr>
              <a:t>Kladka volná</a:t>
            </a:r>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mc:AlternateContent xmlns:mc="http://schemas.openxmlformats.org/markup-compatibility/2006" xmlns:a14="http://schemas.microsoft.com/office/drawing/2010/main">
        <mc:Choice Requires="a14">
          <p:sp>
            <p:nvSpPr>
              <p:cNvPr id="9" name="TextovéPole 8"/>
              <p:cNvSpPr txBox="1"/>
              <p:nvPr/>
            </p:nvSpPr>
            <p:spPr>
              <a:xfrm>
                <a:off x="323528" y="1915068"/>
                <a:ext cx="3816424" cy="3626762"/>
              </a:xfrm>
              <a:prstGeom prst="rect">
                <a:avLst/>
              </a:prstGeom>
              <a:noFill/>
            </p:spPr>
            <p:txBody>
              <a:bodyPr wrap="square" rtlCol="0">
                <a:spAutoFit/>
              </a:bodyPr>
              <a:lstStyle/>
              <a:p>
                <a:pPr marL="342900" indent="-342900">
                  <a:buFont typeface="Wingdings" pitchFamily="2" charset="2"/>
                  <a:buChar char="Ø"/>
                </a:pPr>
                <a:r>
                  <a:rPr lang="cs-CZ" sz="2200" b="1" dirty="0" smtClean="0"/>
                  <a:t>U volné kladky sílu ušetříme a to tak, že na volný konec lana působíme poloviční silou.</a:t>
                </a:r>
              </a:p>
              <a:p>
                <a:pPr marL="342900" indent="-342900">
                  <a:buFont typeface="Wingdings" pitchFamily="2" charset="2"/>
                  <a:buChar char="Ø"/>
                </a:pPr>
                <a:r>
                  <a:rPr lang="cs-CZ" sz="2200" b="1" dirty="0" smtClean="0"/>
                  <a:t>Platí:</a:t>
                </a:r>
              </a:p>
              <a:p>
                <a:r>
                  <a:rPr lang="cs-CZ" sz="2200" b="1" dirty="0"/>
                  <a:t> </a:t>
                </a:r>
                <a:r>
                  <a:rPr lang="cs-CZ" sz="2200" b="1" dirty="0" smtClean="0"/>
                  <a:t>     F</a:t>
                </a:r>
                <a:r>
                  <a:rPr lang="cs-CZ" sz="2200" b="1" baseline="-25000" dirty="0" smtClean="0"/>
                  <a:t>1</a:t>
                </a:r>
                <a:r>
                  <a:rPr lang="cs-CZ" sz="2200" b="1" dirty="0" smtClean="0"/>
                  <a:t> =  </a:t>
                </a:r>
                <a14:m>
                  <m:oMath xmlns:m="http://schemas.openxmlformats.org/officeDocument/2006/math">
                    <m:f>
                      <m:fPr>
                        <m:ctrlPr>
                          <a:rPr lang="cs-CZ" sz="2200" b="1" i="1" smtClean="0">
                            <a:latin typeface="Cambria Math"/>
                          </a:rPr>
                        </m:ctrlPr>
                      </m:fPr>
                      <m:num>
                        <m:r>
                          <a:rPr lang="cs-CZ" sz="2200" b="1" i="1" smtClean="0">
                            <a:latin typeface="Cambria Math"/>
                          </a:rPr>
                          <m:t>𝟏</m:t>
                        </m:r>
                      </m:num>
                      <m:den>
                        <m:r>
                          <a:rPr lang="cs-CZ" sz="2200" b="1" i="1" smtClean="0">
                            <a:latin typeface="Cambria Math"/>
                          </a:rPr>
                          <m:t>𝟐</m:t>
                        </m:r>
                      </m:den>
                    </m:f>
                  </m:oMath>
                </a14:m>
                <a:r>
                  <a:rPr lang="cs-CZ" sz="2200" b="1" dirty="0" smtClean="0"/>
                  <a:t> F</a:t>
                </a:r>
                <a:r>
                  <a:rPr lang="cs-CZ" sz="2200" b="1" baseline="-25000" dirty="0" smtClean="0"/>
                  <a:t>2</a:t>
                </a:r>
              </a:p>
              <a:p>
                <a:pPr marL="342900" indent="-342900">
                  <a:buFont typeface="Wingdings" pitchFamily="2" charset="2"/>
                  <a:buChar char="Ø"/>
                </a:pPr>
                <a:r>
                  <a:rPr lang="cs-CZ" sz="2200" b="1" dirty="0" smtClean="0"/>
                  <a:t> Nevýhoda volné kladky je, že táhneme směrem nahoru.</a:t>
                </a:r>
                <a:endParaRPr lang="cs-CZ" sz="2200" b="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323528" y="1915068"/>
                <a:ext cx="3816424" cy="3626762"/>
              </a:xfrm>
              <a:prstGeom prst="rect">
                <a:avLst/>
              </a:prstGeom>
              <a:blipFill rotWithShape="1">
                <a:blip r:embed="rId2"/>
                <a:stretch>
                  <a:fillRect l="-1597" t="-840" r="-1278" b="-2521"/>
                </a:stretch>
              </a:blipFill>
            </p:spPr>
            <p:txBody>
              <a:bodyPr/>
              <a:lstStyle/>
              <a:p>
                <a:r>
                  <a:rPr lang="cs-CZ">
                    <a:noFill/>
                  </a:rPr>
                  <a:t> </a:t>
                </a:r>
              </a:p>
            </p:txBody>
          </p:sp>
        </mc:Fallback>
      </mc:AlternateContent>
      <p:sp>
        <p:nvSpPr>
          <p:cNvPr id="10" name="Ovál 9"/>
          <p:cNvSpPr/>
          <p:nvPr/>
        </p:nvSpPr>
        <p:spPr>
          <a:xfrm>
            <a:off x="5508104" y="3175211"/>
            <a:ext cx="1656184" cy="1512168"/>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804248" y="1548020"/>
            <a:ext cx="2327564" cy="576064"/>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a:endCxn id="10" idx="6"/>
          </p:cNvCxnSpPr>
          <p:nvPr/>
        </p:nvCxnSpPr>
        <p:spPr>
          <a:xfrm>
            <a:off x="7164288" y="2124084"/>
            <a:ext cx="0" cy="1807211"/>
          </a:xfrm>
          <a:prstGeom prst="line">
            <a:avLst/>
          </a:prstGeom>
          <a:ln w="38100">
            <a:solidFill>
              <a:schemeClr val="accent1">
                <a:lumMod val="75000"/>
              </a:schemeClr>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Přímá spojnice 13"/>
          <p:cNvCxnSpPr>
            <a:endCxn id="10" idx="2"/>
          </p:cNvCxnSpPr>
          <p:nvPr/>
        </p:nvCxnSpPr>
        <p:spPr>
          <a:xfrm>
            <a:off x="5482435" y="1041570"/>
            <a:ext cx="25669" cy="2889725"/>
          </a:xfrm>
          <a:prstGeom prst="line">
            <a:avLst/>
          </a:prstGeom>
          <a:ln w="38100">
            <a:solidFill>
              <a:schemeClr val="accent1">
                <a:lumMod val="75000"/>
              </a:schemeClr>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 name="Ovál 4"/>
          <p:cNvSpPr/>
          <p:nvPr/>
        </p:nvSpPr>
        <p:spPr>
          <a:xfrm>
            <a:off x="6012160" y="3607259"/>
            <a:ext cx="648072" cy="648072"/>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nahoru 5"/>
          <p:cNvSpPr/>
          <p:nvPr/>
        </p:nvSpPr>
        <p:spPr>
          <a:xfrm>
            <a:off x="6192701" y="3931295"/>
            <a:ext cx="324036" cy="1585937"/>
          </a:xfrm>
          <a:prstGeom prst="upArrow">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nice se šipkou 12"/>
          <p:cNvCxnSpPr/>
          <p:nvPr/>
        </p:nvCxnSpPr>
        <p:spPr>
          <a:xfrm>
            <a:off x="6354719" y="5661248"/>
            <a:ext cx="0"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5519045" y="3027689"/>
            <a:ext cx="0" cy="8983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008862" y="3027689"/>
            <a:ext cx="1755609" cy="3539430"/>
          </a:xfrm>
          <a:prstGeom prst="rect">
            <a:avLst/>
          </a:prstGeom>
          <a:noFill/>
        </p:spPr>
        <p:txBody>
          <a:bodyPr wrap="none" rtlCol="0">
            <a:spAutoFit/>
          </a:bodyPr>
          <a:lstStyle/>
          <a:p>
            <a:r>
              <a:rPr lang="cs-CZ" sz="2400" b="1" dirty="0" smtClean="0"/>
              <a:t>F</a:t>
            </a:r>
            <a:r>
              <a:rPr lang="cs-CZ" sz="2400" b="1" baseline="-25000" dirty="0" smtClean="0"/>
              <a:t>2        </a:t>
            </a:r>
          </a:p>
          <a:p>
            <a:endParaRPr lang="cs-CZ" sz="2400" b="1" baseline="-25000" dirty="0"/>
          </a:p>
          <a:p>
            <a:endParaRPr lang="cs-CZ" sz="2400" b="1" baseline="-25000" dirty="0" smtClean="0"/>
          </a:p>
          <a:p>
            <a:endParaRPr lang="cs-CZ" sz="2400" b="1" baseline="-25000" dirty="0"/>
          </a:p>
          <a:p>
            <a:endParaRPr lang="cs-CZ" sz="2400" b="1" baseline="-25000" dirty="0" smtClean="0"/>
          </a:p>
          <a:p>
            <a:endParaRPr lang="cs-CZ" sz="2400" b="1" baseline="-25000" dirty="0" smtClean="0"/>
          </a:p>
          <a:p>
            <a:endParaRPr lang="cs-CZ" sz="2400" b="1" baseline="-25000" dirty="0"/>
          </a:p>
          <a:p>
            <a:endParaRPr lang="cs-CZ" sz="2400" b="1" baseline="-25000" dirty="0" smtClean="0"/>
          </a:p>
          <a:p>
            <a:endParaRPr lang="cs-CZ" sz="2400" b="1" baseline="-25000" dirty="0"/>
          </a:p>
          <a:p>
            <a:endParaRPr lang="cs-CZ" sz="2400" b="1" baseline="-25000" dirty="0" smtClean="0"/>
          </a:p>
          <a:p>
            <a:endParaRPr lang="cs-CZ" sz="2400" b="1" baseline="-25000" dirty="0"/>
          </a:p>
          <a:p>
            <a:endParaRPr lang="cs-CZ" sz="2400" b="1" baseline="-25000" dirty="0" smtClean="0"/>
          </a:p>
          <a:p>
            <a:r>
              <a:rPr lang="cs-CZ" sz="2400" b="1" baseline="-25000" dirty="0" smtClean="0"/>
              <a:t>             </a:t>
            </a:r>
            <a:r>
              <a:rPr lang="cs-CZ" sz="2400" b="1" dirty="0" smtClean="0"/>
              <a:t>F</a:t>
            </a:r>
            <a:r>
              <a:rPr lang="cs-CZ" sz="2400" b="1" baseline="-25000" dirty="0" smtClean="0"/>
              <a:t>1        </a:t>
            </a:r>
            <a:endParaRPr lang="cs-CZ" sz="2400" b="1"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up)">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up)">
                                      <p:cBhvr>
                                        <p:cTn id="53" dur="5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wipe(up)">
                                      <p:cBhvr>
                                        <p:cTn id="58" dur="500"/>
                                        <p:tgtEl>
                                          <p:spTgt spid="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wipe(up)">
                                      <p:cBhvr>
                                        <p:cTn id="6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animBg="1"/>
      <p:bldP spid="11" grpId="0" animBg="1"/>
      <p:bldP spid="5" grpId="0" animBg="1"/>
      <p:bldP spid="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marL="54864" indent="0" eaLnBrk="1" fontAlgn="auto" hangingPunct="1">
              <a:spcAft>
                <a:spcPts val="0"/>
              </a:spcAft>
              <a:defRPr/>
            </a:pPr>
            <a:r>
              <a:rPr lang="cs-CZ">
                <a:solidFill>
                  <a:schemeClr val="tx2">
                    <a:tint val="100000"/>
                    <a:shade val="90000"/>
                    <a:satMod val="250000"/>
                    <a:alpha val="100000"/>
                  </a:schemeClr>
                </a:solidFill>
              </a:rPr>
              <a:t>Kladkostroj</a:t>
            </a:r>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844824"/>
            <a:ext cx="1981477" cy="3562847"/>
          </a:xfrm>
          <a:prstGeom prst="rect">
            <a:avLst/>
          </a:prstGeom>
          <a:ln>
            <a:noFill/>
          </a:ln>
          <a:effectLst>
            <a:outerShdw blurRad="292100" dist="139700" dir="2700000" algn="tl" rotWithShape="0">
              <a:srgbClr val="333333">
                <a:alpha val="65000"/>
              </a:srgbClr>
            </a:outerShdw>
          </a:effectLst>
        </p:spPr>
      </p:pic>
      <p:sp>
        <p:nvSpPr>
          <p:cNvPr id="4" name="TextovéPole 3"/>
          <p:cNvSpPr txBox="1"/>
          <p:nvPr/>
        </p:nvSpPr>
        <p:spPr>
          <a:xfrm>
            <a:off x="611560" y="1844824"/>
            <a:ext cx="4824536" cy="3477875"/>
          </a:xfrm>
          <a:prstGeom prst="rect">
            <a:avLst/>
          </a:prstGeom>
          <a:noFill/>
        </p:spPr>
        <p:txBody>
          <a:bodyPr wrap="square" rtlCol="0">
            <a:spAutoFit/>
          </a:bodyPr>
          <a:lstStyle/>
          <a:p>
            <a:pPr marL="285750" indent="-285750">
              <a:buFont typeface="Wingdings" pitchFamily="2" charset="2"/>
              <a:buChar char="Ø"/>
            </a:pPr>
            <a:r>
              <a:rPr lang="cs-CZ" sz="2200" b="1" dirty="0" smtClean="0"/>
              <a:t>Kombinací volné a pevné kladky sestavíme kladkostroj.</a:t>
            </a:r>
          </a:p>
          <a:p>
            <a:pPr marL="285750" indent="-285750">
              <a:buFont typeface="Wingdings" pitchFamily="2" charset="2"/>
              <a:buChar char="Ø"/>
            </a:pPr>
            <a:r>
              <a:rPr lang="cs-CZ" sz="2200" b="1" dirty="0" smtClean="0"/>
              <a:t>Kladkostroj je zařízení, které využívá </a:t>
            </a:r>
            <a:r>
              <a:rPr lang="cs-CZ" sz="2200" b="1" dirty="0" smtClean="0"/>
              <a:t>výhod</a:t>
            </a:r>
            <a:r>
              <a:rPr lang="cs-CZ" sz="2200" b="1" dirty="0" smtClean="0"/>
              <a:t> </a:t>
            </a:r>
            <a:r>
              <a:rPr lang="cs-CZ" sz="2200" b="1" dirty="0" smtClean="0"/>
              <a:t>obou kladek. </a:t>
            </a:r>
          </a:p>
          <a:p>
            <a:pPr marL="285750" indent="-285750">
              <a:buFont typeface="Wingdings" pitchFamily="2" charset="2"/>
              <a:buChar char="Ø"/>
            </a:pPr>
            <a:r>
              <a:rPr lang="cs-CZ" sz="2200" b="1" dirty="0" smtClean="0"/>
              <a:t>V praxi se využívá kladkostroje složené z několika pevných a volných kladek.</a:t>
            </a:r>
          </a:p>
          <a:p>
            <a:pPr marL="285750" indent="-285750">
              <a:buFont typeface="Wingdings" pitchFamily="2" charset="2"/>
              <a:buChar char="Ø"/>
            </a:pPr>
            <a:r>
              <a:rPr lang="cs-CZ" sz="2200" b="1" dirty="0" smtClean="0"/>
              <a:t>To umožňuje zvedat náklady ještě menší silou než při použití jedné kladky.</a:t>
            </a:r>
            <a:endParaRPr lang="cs-CZ" sz="2200" b="1"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aoblený obdélník 12"/>
          <p:cNvSpPr/>
          <p:nvPr/>
        </p:nvSpPr>
        <p:spPr>
          <a:xfrm>
            <a:off x="2267744" y="4005064"/>
            <a:ext cx="5544616" cy="244827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
        <p:nvSpPr>
          <p:cNvPr id="3" name="TextovéPole 2"/>
          <p:cNvSpPr txBox="1"/>
          <p:nvPr/>
        </p:nvSpPr>
        <p:spPr>
          <a:xfrm>
            <a:off x="474085" y="804188"/>
            <a:ext cx="8136904" cy="3200876"/>
          </a:xfrm>
          <a:prstGeom prst="rect">
            <a:avLst/>
          </a:prstGeom>
          <a:noFill/>
        </p:spPr>
        <p:txBody>
          <a:bodyPr wrap="square" rtlCol="0">
            <a:spAutoFit/>
          </a:bodyPr>
          <a:lstStyle/>
          <a:p>
            <a:r>
              <a:rPr lang="cs-CZ" sz="2400" b="1" u="sng" dirty="0" smtClean="0"/>
              <a:t>OTÁZKY:</a:t>
            </a:r>
          </a:p>
          <a:p>
            <a:endParaRPr lang="cs-CZ" sz="2400" b="1" u="sng" dirty="0" smtClean="0"/>
          </a:p>
          <a:p>
            <a:pPr marL="342900" indent="-342900">
              <a:buAutoNum type="arabicParenR"/>
            </a:pPr>
            <a:r>
              <a:rPr lang="cs-CZ" sz="2200" b="1" dirty="0" smtClean="0"/>
              <a:t>Nakresli obrázek rovnoramenné páky.</a:t>
            </a:r>
          </a:p>
          <a:p>
            <a:pPr marL="342900" indent="-342900">
              <a:buAutoNum type="arabicParenR"/>
            </a:pPr>
            <a:r>
              <a:rPr lang="cs-CZ" sz="2200" b="1" dirty="0" smtClean="0"/>
              <a:t>Nakresli a popiš alespoň jeden příklad jednozvratné a dvojzvratné páky.</a:t>
            </a:r>
          </a:p>
          <a:p>
            <a:pPr marL="342900" indent="-342900">
              <a:buAutoNum type="arabicParenR"/>
            </a:pPr>
            <a:r>
              <a:rPr lang="cs-CZ" sz="2200" b="1" dirty="0" smtClean="0"/>
              <a:t>Rozhlédni se po třídě a najdi alespoň jeden příklad páky.</a:t>
            </a:r>
          </a:p>
          <a:p>
            <a:pPr marL="342900" indent="-342900">
              <a:buAutoNum type="arabicParenR"/>
            </a:pPr>
            <a:r>
              <a:rPr lang="cs-CZ" sz="2200" b="1" dirty="0" smtClean="0"/>
              <a:t>Jaké jsou výhody pevné a volné kladky?</a:t>
            </a:r>
          </a:p>
          <a:p>
            <a:pPr marL="342900" indent="-342900">
              <a:buAutoNum type="arabicParenR"/>
            </a:pPr>
            <a:r>
              <a:rPr lang="cs-CZ" sz="2200" b="1" dirty="0" smtClean="0"/>
              <a:t>Překresli si následující obrázek a doplň chybějící údaje:</a:t>
            </a:r>
          </a:p>
          <a:p>
            <a:pPr marL="342900" indent="-342900">
              <a:buAutoNum type="arabicParenR"/>
            </a:pPr>
            <a:endParaRPr lang="cs-CZ" sz="2200" b="1" dirty="0"/>
          </a:p>
        </p:txBody>
      </p:sp>
      <p:sp>
        <p:nvSpPr>
          <p:cNvPr id="4" name="Rovnoramenný trojúhelník 3"/>
          <p:cNvSpPr/>
          <p:nvPr/>
        </p:nvSpPr>
        <p:spPr>
          <a:xfrm>
            <a:off x="4211960" y="4941168"/>
            <a:ext cx="504056" cy="50405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347864" y="4833156"/>
            <a:ext cx="3600400" cy="108012"/>
          </a:xfrm>
          <a:prstGeom prst="rect">
            <a:avLst/>
          </a:prstGeom>
          <a:blipFill>
            <a:blip r:embed="rId2"/>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5" idx="1"/>
          </p:cNvCxnSpPr>
          <p:nvPr/>
        </p:nvCxnSpPr>
        <p:spPr>
          <a:xfrm>
            <a:off x="3347864" y="4887162"/>
            <a:ext cx="0" cy="9181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5" idx="3"/>
          </p:cNvCxnSpPr>
          <p:nvPr/>
        </p:nvCxnSpPr>
        <p:spPr>
          <a:xfrm>
            <a:off x="6948264" y="4887162"/>
            <a:ext cx="0" cy="9181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2987824" y="4333754"/>
            <a:ext cx="5184576" cy="1815882"/>
          </a:xfrm>
          <a:prstGeom prst="rect">
            <a:avLst/>
          </a:prstGeom>
          <a:noFill/>
        </p:spPr>
        <p:txBody>
          <a:bodyPr wrap="square" rtlCol="0">
            <a:spAutoFit/>
          </a:bodyPr>
          <a:lstStyle/>
          <a:p>
            <a:r>
              <a:rPr lang="cs-CZ" dirty="0" smtClean="0"/>
              <a:t>        </a:t>
            </a:r>
            <a:r>
              <a:rPr lang="cs-CZ" sz="2800" b="1" dirty="0" smtClean="0"/>
              <a:t>a</a:t>
            </a:r>
            <a:r>
              <a:rPr lang="cs-CZ" sz="2800" b="1" baseline="-25000" dirty="0" smtClean="0"/>
              <a:t>1</a:t>
            </a:r>
            <a:r>
              <a:rPr lang="cs-CZ" sz="2800" b="1" dirty="0" smtClean="0"/>
              <a:t>    0         a</a:t>
            </a:r>
          </a:p>
          <a:p>
            <a:endParaRPr lang="cs-CZ" sz="2800" b="1" dirty="0"/>
          </a:p>
          <a:p>
            <a:r>
              <a:rPr lang="cs-CZ" sz="2800" b="1" dirty="0" smtClean="0"/>
              <a:t>                                                         </a:t>
            </a:r>
          </a:p>
          <a:p>
            <a:r>
              <a:rPr lang="cs-CZ" sz="2800" b="1" dirty="0"/>
              <a:t> </a:t>
            </a:r>
            <a:r>
              <a:rPr lang="cs-CZ" sz="2800" b="1" dirty="0" smtClean="0"/>
              <a:t>                               F</a:t>
            </a:r>
            <a:r>
              <a:rPr lang="cs-CZ" sz="2800" b="1" baseline="-25000" dirty="0" smtClean="0"/>
              <a:t>2</a:t>
            </a:r>
            <a:endParaRPr lang="cs-CZ" sz="2800" b="1" dirty="0"/>
          </a:p>
        </p:txBody>
      </p:sp>
    </p:spTree>
    <p:extLst>
      <p:ext uri="{BB962C8B-B14F-4D97-AF65-F5344CB8AC3E}">
        <p14:creationId xmlns:p14="http://schemas.microsoft.com/office/powerpoint/2010/main" val="30385928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par>
                                <p:cTn id="48" presetID="6" presetClass="entr" presetSubtype="16"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par>
                                <p:cTn id="51" presetID="6" presetClass="entr" presetSubtype="1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4" grpId="0" animBg="1"/>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308266437"/>
              </p:ext>
            </p:extLst>
          </p:nvPr>
        </p:nvGraphicFramePr>
        <p:xfrm>
          <a:off x="161764" y="116632"/>
          <a:ext cx="8820472" cy="6611072"/>
        </p:xfrm>
        <a:graphic>
          <a:graphicData uri="http://schemas.openxmlformats.org/presentationml/2006/ole">
            <mc:AlternateContent xmlns:mc="http://schemas.openxmlformats.org/markup-compatibility/2006">
              <mc:Choice xmlns:v="urn:schemas-microsoft-com:vml" Requires="v">
                <p:oleObj spid="_x0000_s3097" name="Snímek" r:id="rId3" imgW="1145954" imgH="861051" progId="PowerPoint.Slide.12">
                  <p:embed/>
                </p:oleObj>
              </mc:Choice>
              <mc:Fallback>
                <p:oleObj name="Snímek" r:id="rId3" imgW="1145954" imgH="861051" progId="PowerPoint.Slide.12">
                  <p:embed/>
                  <p:pic>
                    <p:nvPicPr>
                      <p:cNvPr id="0" name=""/>
                      <p:cNvPicPr>
                        <a:picLocks noChangeAspect="1" noChangeArrowheads="1"/>
                      </p:cNvPicPr>
                      <p:nvPr/>
                    </p:nvPicPr>
                    <p:blipFill>
                      <a:blip r:embed="rId4"/>
                      <a:srcRect/>
                      <a:stretch>
                        <a:fillRect/>
                      </a:stretch>
                    </p:blipFill>
                    <p:spPr bwMode="auto">
                      <a:xfrm>
                        <a:off x="161764" y="116632"/>
                        <a:ext cx="8820472" cy="6611072"/>
                      </a:xfrm>
                      <a:prstGeom prst="rect">
                        <a:avLst/>
                      </a:prstGeom>
                      <a:noFill/>
                    </p:spPr>
                  </p:pic>
                </p:oleObj>
              </mc:Fallback>
            </mc:AlternateContent>
          </a:graphicData>
        </a:graphic>
      </p:graphicFrame>
    </p:spTree>
    <p:extLst>
      <p:ext uri="{BB962C8B-B14F-4D97-AF65-F5344CB8AC3E}">
        <p14:creationId xmlns:p14="http://schemas.microsoft.com/office/powerpoint/2010/main" val="222542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p:txBody>
          <a:bodyPr>
            <a:normAutofit fontScale="92500" lnSpcReduction="10000"/>
          </a:bodyPr>
          <a:lstStyle/>
          <a:p>
            <a:pPr eaLnBrk="1" hangingPunct="1"/>
            <a:r>
              <a:rPr lang="cs-CZ" sz="1400" dirty="0" smtClean="0"/>
              <a:t>Zdroje:</a:t>
            </a:r>
          </a:p>
          <a:p>
            <a:pPr eaLnBrk="1" hangingPunct="1"/>
            <a:r>
              <a:rPr lang="cs-CZ" sz="1400" dirty="0" smtClean="0"/>
              <a:t>Snímek č. 2:</a:t>
            </a:r>
          </a:p>
          <a:p>
            <a:pPr marL="0" indent="0" eaLnBrk="1" hangingPunct="1">
              <a:buNone/>
            </a:pPr>
            <a:r>
              <a:rPr lang="cs-CZ" sz="1400" dirty="0">
                <a:hlinkClick r:id="rId2"/>
              </a:rPr>
              <a:t>http://office.microsoft.com/cs-cz/images/results.aspx?qu=houpa%C4%8Dka&amp;ex=1#ai:MC900435268</a:t>
            </a:r>
            <a:r>
              <a:rPr lang="cs-CZ" sz="1400" dirty="0" smtClean="0">
                <a:hlinkClick r:id="rId2"/>
              </a:rPr>
              <a:t>|</a:t>
            </a:r>
            <a:endParaRPr lang="cs-CZ" sz="1400" dirty="0" smtClean="0"/>
          </a:p>
          <a:p>
            <a:pPr eaLnBrk="1" hangingPunct="1">
              <a:buFont typeface="Wingdings" pitchFamily="2" charset="2"/>
              <a:buChar char="Ø"/>
            </a:pPr>
            <a:r>
              <a:rPr lang="cs-CZ" sz="1400" dirty="0" smtClean="0"/>
              <a:t>Snímek č. 7:</a:t>
            </a:r>
          </a:p>
          <a:p>
            <a:pPr marL="0" indent="0">
              <a:buNone/>
            </a:pPr>
            <a:r>
              <a:rPr lang="cs-CZ" sz="1400" dirty="0">
                <a:hlinkClick r:id="rId3"/>
              </a:rPr>
              <a:t>http://office.microsoft.com/cs-cz/images/results.aspx?qu=v%C3%A1hy&amp;ex=1#ai:MP900409268</a:t>
            </a:r>
            <a:r>
              <a:rPr lang="cs-CZ" sz="1400" dirty="0" smtClean="0">
                <a:hlinkClick r:id="rId3"/>
              </a:rPr>
              <a:t>|</a:t>
            </a:r>
            <a:endParaRPr lang="cs-CZ" sz="1400" dirty="0" smtClean="0"/>
          </a:p>
          <a:p>
            <a:pPr marL="0" indent="0">
              <a:buNone/>
            </a:pPr>
            <a:endParaRPr lang="cs-CZ" sz="1400" dirty="0"/>
          </a:p>
          <a:p>
            <a:pPr eaLnBrk="1" hangingPunct="1">
              <a:buFont typeface="Wingdings" pitchFamily="2" charset="2"/>
              <a:buChar char="Ø"/>
            </a:pPr>
            <a:r>
              <a:rPr lang="cs-CZ" sz="1400" dirty="0" smtClean="0"/>
              <a:t>Snímek č. 8:</a:t>
            </a:r>
          </a:p>
          <a:p>
            <a:pPr marL="0" indent="0">
              <a:buNone/>
            </a:pPr>
            <a:r>
              <a:rPr lang="cs-CZ" sz="1400" dirty="0">
                <a:hlinkClick r:id="rId4"/>
              </a:rPr>
              <a:t>http://office.microsoft.com/cs-cz/images/results.aspx?qu=kle%C5%A1t%C4%9B&amp;ex=1#ai:MC900292356</a:t>
            </a:r>
            <a:r>
              <a:rPr lang="cs-CZ" sz="1400" dirty="0" smtClean="0">
                <a:hlinkClick r:id="rId4"/>
              </a:rPr>
              <a:t>|</a:t>
            </a:r>
            <a:endParaRPr lang="cs-CZ" sz="1400" dirty="0" smtClean="0"/>
          </a:p>
          <a:p>
            <a:pPr marL="0" indent="0">
              <a:buNone/>
            </a:pPr>
            <a:r>
              <a:rPr lang="cs-CZ" sz="1400" dirty="0">
                <a:hlinkClick r:id="rId5"/>
              </a:rPr>
              <a:t>http://office.microsoft.com/cs-cz/images/results.aspx?qu=p%C3%A1ka&amp;ex=1#ai:MC900379443</a:t>
            </a:r>
            <a:r>
              <a:rPr lang="cs-CZ" sz="1400" dirty="0" smtClean="0">
                <a:hlinkClick r:id="rId5"/>
              </a:rPr>
              <a:t>|</a:t>
            </a:r>
            <a:endParaRPr lang="cs-CZ" sz="1400" dirty="0" smtClean="0"/>
          </a:p>
          <a:p>
            <a:pPr marL="0" indent="0">
              <a:buNone/>
            </a:pPr>
            <a:endParaRPr lang="cs-CZ" sz="1400" dirty="0" smtClean="0"/>
          </a:p>
          <a:p>
            <a:pPr eaLnBrk="1" hangingPunct="1"/>
            <a:endParaRPr lang="cs-CZ" sz="1400" dirty="0" smtClean="0"/>
          </a:p>
          <a:p>
            <a:pPr eaLnBrk="1" hangingPunct="1"/>
            <a:endParaRPr lang="cs-CZ" dirty="0" smtClean="0"/>
          </a:p>
          <a:p>
            <a:pPr eaLnBrk="1" hangingPunct="1"/>
            <a:endParaRPr lang="cs-CZ" dirty="0" smtClean="0"/>
          </a:p>
          <a:p>
            <a:pPr eaLnBrk="1" hangingPunct="1"/>
            <a:endParaRPr lang="cs-CZ" dirty="0" smtClean="0"/>
          </a:p>
          <a:p>
            <a:pPr algn="r" eaLnBrk="1" hangingPunct="1"/>
            <a:r>
              <a:rPr lang="cs-CZ" sz="1200" dirty="0" smtClean="0"/>
              <a:t>Ing. Klíma Miroslav</a:t>
            </a:r>
          </a:p>
          <a:p>
            <a:pPr algn="r" eaLnBrk="1" hangingPunct="1"/>
            <a:r>
              <a:rPr lang="cs-CZ" sz="1200" dirty="0" smtClean="0"/>
              <a:t>ZŠ Dr. M. Tyrše, Děčín II</a:t>
            </a:r>
          </a:p>
          <a:p>
            <a:pPr algn="r" eaLnBrk="1" hangingPunct="1"/>
            <a:r>
              <a:rPr lang="cs-CZ" sz="1200" dirty="0" smtClean="0"/>
              <a:t>Školní rok 2011/2012</a:t>
            </a:r>
          </a:p>
          <a:p>
            <a:pPr algn="r" eaLnBrk="1" hangingPunct="1"/>
            <a:endParaRPr lang="cs-CZ" sz="1200" dirty="0" smtClean="0"/>
          </a:p>
        </p:txBody>
      </p:sp>
      <p:sp>
        <p:nvSpPr>
          <p:cNvPr id="3" name="Zástupný symbol pro zápatí 2"/>
          <p:cNvSpPr>
            <a:spLocks noGrp="1"/>
          </p:cNvSpPr>
          <p:nvPr>
            <p:ph type="ftr" sz="quarter" idx="11"/>
          </p:nvPr>
        </p:nvSpPr>
        <p:spPr/>
        <p:txBody>
          <a:bodyPr/>
          <a:lstStyle/>
          <a:p>
            <a:pPr>
              <a:defRPr/>
            </a:pPr>
            <a:r>
              <a:rPr lang="cs-CZ" altLang="en-US" smtClean="0"/>
              <a:t>VY_32_INOVACE_10 - PÁKA</a:t>
            </a:r>
            <a:endParaRPr lang="cs-CZ"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23162" y="476672"/>
            <a:ext cx="8229600" cy="5581650"/>
          </a:xfrm>
        </p:spPr>
        <p:txBody>
          <a:bodyPr/>
          <a:lstStyle/>
          <a:p>
            <a:pPr eaLnBrk="1" hangingPunct="1">
              <a:buFont typeface="Wingdings" pitchFamily="2" charset="2"/>
              <a:buNone/>
            </a:pPr>
            <a:r>
              <a:rPr lang="cs-CZ" sz="2800" b="1" dirty="0" smtClean="0">
                <a:solidFill>
                  <a:schemeClr val="tx1"/>
                </a:solidFill>
                <a:latin typeface="Times New Roman" pitchFamily="18" charset="0"/>
              </a:rPr>
              <a:t>Těleso </a:t>
            </a:r>
            <a:r>
              <a:rPr lang="cs-CZ" sz="2800" b="1" dirty="0" smtClean="0">
                <a:solidFill>
                  <a:schemeClr val="tx1"/>
                </a:solidFill>
                <a:latin typeface="Times New Roman" pitchFamily="18" charset="0"/>
              </a:rPr>
              <a:t>- otáčivost</a:t>
            </a:r>
            <a:r>
              <a:rPr lang="cs-CZ" sz="2800" b="1" dirty="0" smtClean="0">
                <a:solidFill>
                  <a:schemeClr val="tx1"/>
                </a:solidFill>
                <a:latin typeface="Times New Roman" pitchFamily="18" charset="0"/>
              </a:rPr>
              <a:t> </a:t>
            </a:r>
            <a:r>
              <a:rPr lang="cs-CZ" sz="2800" b="1" dirty="0" smtClean="0">
                <a:solidFill>
                  <a:schemeClr val="tx1"/>
                </a:solidFill>
                <a:latin typeface="Times New Roman" pitchFamily="18" charset="0"/>
              </a:rPr>
              <a:t>kolem pevné osy </a:t>
            </a:r>
            <a:r>
              <a:rPr lang="cs-CZ" sz="2800" b="1" dirty="0">
                <a:solidFill>
                  <a:schemeClr val="tx1"/>
                </a:solidFill>
                <a:latin typeface="Times New Roman" pitchFamily="18" charset="0"/>
                <a:cs typeface="Arial"/>
              </a:rPr>
              <a:t>→</a:t>
            </a:r>
            <a:r>
              <a:rPr lang="cs-CZ" sz="2800" b="1" dirty="0" smtClean="0">
                <a:solidFill>
                  <a:schemeClr val="tx1"/>
                </a:solidFill>
                <a:latin typeface="Times New Roman" pitchFamily="18" charset="0"/>
              </a:rPr>
              <a:t> páka</a:t>
            </a:r>
          </a:p>
          <a:p>
            <a:pPr eaLnBrk="1" hangingPunct="1">
              <a:buFont typeface="Wingdings" pitchFamily="2" charset="2"/>
              <a:buNone/>
            </a:pPr>
            <a:r>
              <a:rPr lang="cs-CZ" sz="2800" dirty="0" smtClean="0">
                <a:solidFill>
                  <a:schemeClr val="tx1"/>
                </a:solidFill>
                <a:latin typeface="Times New Roman" pitchFamily="18" charset="0"/>
              </a:rPr>
              <a:t>Např.: dveře, nůžky, houpačka,…..</a:t>
            </a:r>
          </a:p>
          <a:p>
            <a:pPr eaLnBrk="1" hangingPunct="1">
              <a:buFont typeface="Wingdings" pitchFamily="2" charset="2"/>
              <a:buNone/>
            </a:pPr>
            <a:r>
              <a:rPr lang="cs-CZ" sz="2800" b="1" dirty="0" smtClean="0">
                <a:solidFill>
                  <a:srgbClr val="00B0F0"/>
                </a:solidFill>
                <a:latin typeface="Times New Roman" pitchFamily="18" charset="0"/>
              </a:rPr>
              <a:t>Na čem závisí otáčivý účinek síly?</a:t>
            </a:r>
          </a:p>
          <a:p>
            <a:pPr eaLnBrk="1" hangingPunct="1">
              <a:buFont typeface="Wingdings" pitchFamily="2" charset="2"/>
              <a:buNone/>
            </a:pPr>
            <a:endParaRPr lang="cs-CZ" sz="2800" b="1" dirty="0" smtClean="0">
              <a:solidFill>
                <a:srgbClr val="CC0000"/>
              </a:solidFill>
              <a:latin typeface="Times New Roman" pitchFamily="18" charset="0"/>
            </a:endParaRPr>
          </a:p>
          <a:p>
            <a:pPr eaLnBrk="1" hangingPunct="1">
              <a:buFont typeface="Wingdings" pitchFamily="2" charset="2"/>
              <a:buNone/>
            </a:pPr>
            <a:endParaRPr lang="cs-CZ" b="1" dirty="0" smtClean="0">
              <a:solidFill>
                <a:srgbClr val="CC0000"/>
              </a:solidFill>
            </a:endParaRPr>
          </a:p>
        </p:txBody>
      </p:sp>
      <p:sp>
        <p:nvSpPr>
          <p:cNvPr id="2" name="Zástupný symbol pro zápatí 1"/>
          <p:cNvSpPr>
            <a:spLocks noGrp="1"/>
          </p:cNvSpPr>
          <p:nvPr>
            <p:ph type="ftr" sz="quarter" idx="11"/>
          </p:nvPr>
        </p:nvSpPr>
        <p:spPr>
          <a:xfrm>
            <a:off x="3090162" y="6093296"/>
            <a:ext cx="2895600" cy="288925"/>
          </a:xfrm>
        </p:spPr>
        <p:txBody>
          <a:bodyPr/>
          <a:lstStyle/>
          <a:p>
            <a:pPr algn="ctr">
              <a:defRPr/>
            </a:pPr>
            <a:r>
              <a:rPr lang="cs-CZ" altLang="en-US" dirty="0" smtClean="0">
                <a:solidFill>
                  <a:srgbClr val="FF0000"/>
                </a:solidFill>
              </a:rPr>
              <a:t>VY_32_INOVACE_10 - PÁKA</a:t>
            </a:r>
            <a:endParaRPr lang="cs-CZ" altLang="en-US" dirty="0">
              <a:solidFill>
                <a:srgbClr val="FF0000"/>
              </a:solidFill>
            </a:endParaRPr>
          </a:p>
        </p:txBody>
      </p:sp>
      <p:sp>
        <p:nvSpPr>
          <p:cNvPr id="21510" name="Text Box 6"/>
          <p:cNvSpPr txBox="1">
            <a:spLocks noChangeArrowheads="1"/>
          </p:cNvSpPr>
          <p:nvPr/>
        </p:nvSpPr>
        <p:spPr bwMode="auto">
          <a:xfrm>
            <a:off x="4860032" y="2708275"/>
            <a:ext cx="4033143" cy="2954655"/>
          </a:xfrm>
          <a:prstGeom prst="rect">
            <a:avLst/>
          </a:prstGeom>
          <a:solidFill>
            <a:srgbClr val="FFFF00"/>
          </a:solidFill>
          <a:ln w="9525">
            <a:noFill/>
            <a:miter lim="800000"/>
            <a:headEnd/>
            <a:tailEnd/>
          </a:ln>
        </p:spPr>
        <p:txBody>
          <a:bodyPr wrap="square">
            <a:spAutoFit/>
          </a:bodyPr>
          <a:lstStyle/>
          <a:p>
            <a:pPr>
              <a:spcBef>
                <a:spcPct val="50000"/>
              </a:spcBef>
            </a:pPr>
            <a:r>
              <a:rPr lang="cs-CZ" sz="2400" b="1" dirty="0" smtClean="0"/>
              <a:t>OTÁZKA:</a:t>
            </a:r>
          </a:p>
          <a:p>
            <a:pPr>
              <a:spcBef>
                <a:spcPct val="50000"/>
              </a:spcBef>
            </a:pPr>
            <a:r>
              <a:rPr lang="cs-CZ" sz="2400" b="1" dirty="0" smtClean="0"/>
              <a:t>Může </a:t>
            </a:r>
            <a:r>
              <a:rPr lang="cs-CZ" sz="2400" b="1" dirty="0"/>
              <a:t>se houpat </a:t>
            </a:r>
            <a:r>
              <a:rPr lang="cs-CZ" sz="2400" b="1" dirty="0" smtClean="0"/>
              <a:t>OTEC </a:t>
            </a:r>
            <a:r>
              <a:rPr lang="cs-CZ" sz="2400" b="1" dirty="0"/>
              <a:t>o hmotnosti 70 kg s 20kg </a:t>
            </a:r>
            <a:r>
              <a:rPr lang="cs-CZ" sz="2400" b="1" dirty="0" smtClean="0"/>
              <a:t>SYNKEM?</a:t>
            </a:r>
          </a:p>
          <a:p>
            <a:pPr>
              <a:spcBef>
                <a:spcPct val="50000"/>
              </a:spcBef>
            </a:pPr>
            <a:r>
              <a:rPr lang="cs-CZ" sz="2400" b="1" dirty="0" smtClean="0"/>
              <a:t>Ano, když…..</a:t>
            </a:r>
            <a:endParaRPr lang="cs-CZ" sz="2400" b="1" dirty="0"/>
          </a:p>
          <a:p>
            <a:pPr>
              <a:spcBef>
                <a:spcPct val="50000"/>
              </a:spcBef>
            </a:pPr>
            <a:endParaRPr lang="cs-CZ" sz="2800" b="1" dirty="0"/>
          </a:p>
        </p:txBody>
      </p:sp>
      <p:pic>
        <p:nvPicPr>
          <p:cNvPr id="3074" name="Picture 2" descr="C:\Users\Klíma\AppData\Local\Microsoft\Windows\Temporary Internet Files\Content.IE5\JO24BSQR\MC90043526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86959"/>
            <a:ext cx="3638370" cy="2483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left)">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box(in)">
                                      <p:cBhvr>
                                        <p:cTn id="15" dur="5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circle(out)">
                                      <p:cBhvr>
                                        <p:cTn id="20" dur="20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510"/>
                                        </p:tgtEl>
                                        <p:attrNameLst>
                                          <p:attrName>style.visibility</p:attrName>
                                        </p:attrNameLst>
                                      </p:cBhvr>
                                      <p:to>
                                        <p:strVal val="visible"/>
                                      </p:to>
                                    </p:set>
                                    <p:animEffect transition="in" filter="box(in)">
                                      <p:cBhvr>
                                        <p:cTn id="25"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hnutá šipka doleva 3"/>
          <p:cNvSpPr/>
          <p:nvPr/>
        </p:nvSpPr>
        <p:spPr>
          <a:xfrm rot="10800000">
            <a:off x="119512" y="3789362"/>
            <a:ext cx="1174948" cy="15838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5362" name="Text Box 11"/>
          <p:cNvSpPr txBox="1">
            <a:spLocks noChangeArrowheads="1"/>
          </p:cNvSpPr>
          <p:nvPr/>
        </p:nvSpPr>
        <p:spPr bwMode="auto">
          <a:xfrm>
            <a:off x="2484438" y="1196975"/>
            <a:ext cx="647700" cy="296863"/>
          </a:xfrm>
          <a:prstGeom prst="rect">
            <a:avLst/>
          </a:prstGeom>
          <a:noFill/>
          <a:ln w="9525">
            <a:noFill/>
            <a:miter lim="800000"/>
            <a:headEnd/>
            <a:tailEnd/>
          </a:ln>
        </p:spPr>
        <p:txBody>
          <a:bodyPr>
            <a:spAutoFit/>
          </a:bodyPr>
          <a:lstStyle/>
          <a:p>
            <a:pPr>
              <a:spcBef>
                <a:spcPct val="50000"/>
              </a:spcBef>
            </a:pPr>
            <a:endParaRPr lang="cs-CZ" sz="2000" b="1" baseline="-25000"/>
          </a:p>
        </p:txBody>
      </p:sp>
      <p:sp>
        <p:nvSpPr>
          <p:cNvPr id="22549" name="Text Box 21"/>
          <p:cNvSpPr txBox="1">
            <a:spLocks noChangeArrowheads="1"/>
          </p:cNvSpPr>
          <p:nvPr/>
        </p:nvSpPr>
        <p:spPr bwMode="auto">
          <a:xfrm>
            <a:off x="706986" y="2547938"/>
            <a:ext cx="7704137" cy="946150"/>
          </a:xfrm>
          <a:prstGeom prst="rect">
            <a:avLst/>
          </a:prstGeom>
          <a:noFill/>
          <a:ln w="9525">
            <a:noFill/>
            <a:miter lim="800000"/>
            <a:headEnd/>
            <a:tailEnd/>
          </a:ln>
        </p:spPr>
        <p:txBody>
          <a:bodyPr>
            <a:spAutoFit/>
          </a:bodyPr>
          <a:lstStyle/>
          <a:p>
            <a:pPr>
              <a:spcBef>
                <a:spcPct val="50000"/>
              </a:spcBef>
            </a:pPr>
            <a:r>
              <a:rPr lang="cs-CZ" sz="2800" b="1" dirty="0">
                <a:latin typeface="Times New Roman" pitchFamily="18" charset="0"/>
              </a:rPr>
              <a:t>Chlapec s menší hmotností </a:t>
            </a:r>
            <a:r>
              <a:rPr lang="cs-CZ" sz="2800" b="1" dirty="0">
                <a:latin typeface="Times New Roman" pitchFamily="18" charset="0"/>
              </a:rPr>
              <a:t> </a:t>
            </a:r>
            <a:r>
              <a:rPr lang="cs-CZ" sz="2800" b="1" dirty="0" smtClean="0">
                <a:latin typeface="Times New Roman" pitchFamily="18" charset="0"/>
              </a:rPr>
              <a:t>se </a:t>
            </a:r>
            <a:r>
              <a:rPr lang="cs-CZ" sz="2800" b="1" dirty="0" smtClean="0">
                <a:latin typeface="Times New Roman" pitchFamily="18" charset="0"/>
              </a:rPr>
              <a:t>posadí </a:t>
            </a:r>
            <a:r>
              <a:rPr lang="cs-CZ" sz="2800" b="1" dirty="0">
                <a:latin typeface="Times New Roman" pitchFamily="18" charset="0"/>
              </a:rPr>
              <a:t>dál od osy otáčení než otec.</a:t>
            </a:r>
          </a:p>
        </p:txBody>
      </p:sp>
      <p:sp>
        <p:nvSpPr>
          <p:cNvPr id="22550" name="Text Box 22"/>
          <p:cNvSpPr txBox="1">
            <a:spLocks noChangeArrowheads="1"/>
          </p:cNvSpPr>
          <p:nvPr/>
        </p:nvSpPr>
        <p:spPr bwMode="auto">
          <a:xfrm>
            <a:off x="1701002" y="3789362"/>
            <a:ext cx="4032250" cy="584775"/>
          </a:xfrm>
          <a:prstGeom prst="rect">
            <a:avLst/>
          </a:prstGeom>
          <a:noFill/>
          <a:ln w="9525">
            <a:noFill/>
            <a:miter lim="800000"/>
            <a:headEnd/>
            <a:tailEnd/>
          </a:ln>
        </p:spPr>
        <p:txBody>
          <a:bodyPr>
            <a:spAutoFit/>
          </a:bodyPr>
          <a:lstStyle/>
          <a:p>
            <a:pPr>
              <a:spcBef>
                <a:spcPct val="50000"/>
              </a:spcBef>
            </a:pPr>
            <a:r>
              <a:rPr lang="cs-CZ" sz="3200" b="1" dirty="0">
                <a:latin typeface="Times New Roman" pitchFamily="18" charset="0"/>
              </a:rPr>
              <a:t>F</a:t>
            </a:r>
            <a:r>
              <a:rPr lang="cs-CZ" sz="3200" b="1" baseline="-25000" dirty="0">
                <a:latin typeface="Times New Roman" pitchFamily="18" charset="0"/>
              </a:rPr>
              <a:t>1</a:t>
            </a:r>
            <a:r>
              <a:rPr lang="cs-CZ" sz="3200" b="1" dirty="0">
                <a:latin typeface="Times New Roman" pitchFamily="18" charset="0"/>
              </a:rPr>
              <a:t> </a:t>
            </a:r>
            <a:r>
              <a:rPr lang="en-US" sz="3200" b="1" dirty="0">
                <a:latin typeface="Times New Roman" pitchFamily="18" charset="0"/>
                <a:cs typeface="Arial" charset="0"/>
              </a:rPr>
              <a:t>&lt;</a:t>
            </a:r>
            <a:r>
              <a:rPr lang="cs-CZ" sz="3200" b="1" dirty="0">
                <a:latin typeface="Times New Roman" pitchFamily="18" charset="0"/>
                <a:cs typeface="Arial" charset="0"/>
              </a:rPr>
              <a:t> </a:t>
            </a:r>
            <a:r>
              <a:rPr lang="cs-CZ" sz="3200" b="1" dirty="0" smtClean="0">
                <a:latin typeface="Times New Roman" pitchFamily="18" charset="0"/>
                <a:cs typeface="Arial" charset="0"/>
              </a:rPr>
              <a:t>F</a:t>
            </a:r>
            <a:r>
              <a:rPr lang="cs-CZ" sz="3200" b="1" baseline="-25000" dirty="0" smtClean="0">
                <a:latin typeface="Times New Roman" pitchFamily="18" charset="0"/>
                <a:cs typeface="Arial" charset="0"/>
              </a:rPr>
              <a:t>2            </a:t>
            </a:r>
            <a:r>
              <a:rPr lang="cs-CZ" sz="3200" b="1" dirty="0" smtClean="0">
                <a:latin typeface="Times New Roman" pitchFamily="18" charset="0"/>
              </a:rPr>
              <a:t>a</a:t>
            </a:r>
            <a:r>
              <a:rPr lang="cs-CZ" sz="3200" b="1" baseline="-25000" dirty="0" smtClean="0">
                <a:latin typeface="Times New Roman" pitchFamily="18" charset="0"/>
              </a:rPr>
              <a:t>1 </a:t>
            </a:r>
            <a:r>
              <a:rPr lang="en-US" sz="3200" b="1" dirty="0">
                <a:latin typeface="Times New Roman" pitchFamily="18" charset="0"/>
                <a:cs typeface="Arial" charset="0"/>
              </a:rPr>
              <a:t>&gt;</a:t>
            </a:r>
            <a:r>
              <a:rPr lang="cs-CZ" sz="3200" b="1" dirty="0">
                <a:latin typeface="Times New Roman" pitchFamily="18" charset="0"/>
                <a:cs typeface="Arial" charset="0"/>
              </a:rPr>
              <a:t> a</a:t>
            </a:r>
            <a:r>
              <a:rPr lang="cs-CZ" sz="3200" b="1" baseline="-25000" dirty="0">
                <a:latin typeface="Times New Roman" pitchFamily="18" charset="0"/>
                <a:cs typeface="Arial" charset="0"/>
              </a:rPr>
              <a:t>2</a:t>
            </a:r>
            <a:r>
              <a:rPr lang="cs-CZ" sz="3200" b="1" baseline="-25000" dirty="0">
                <a:latin typeface="Times New Roman" pitchFamily="18" charset="0"/>
              </a:rPr>
              <a:t> </a:t>
            </a:r>
          </a:p>
        </p:txBody>
      </p:sp>
      <p:sp>
        <p:nvSpPr>
          <p:cNvPr id="22552" name="Text Box 24"/>
          <p:cNvSpPr txBox="1">
            <a:spLocks noChangeArrowheads="1"/>
          </p:cNvSpPr>
          <p:nvPr/>
        </p:nvSpPr>
        <p:spPr bwMode="auto">
          <a:xfrm>
            <a:off x="958056" y="4869160"/>
            <a:ext cx="8424863" cy="1570037"/>
          </a:xfrm>
          <a:prstGeom prst="rect">
            <a:avLst/>
          </a:prstGeom>
          <a:noFill/>
          <a:ln w="9525">
            <a:noFill/>
            <a:miter lim="800000"/>
            <a:headEnd/>
            <a:tailEnd/>
          </a:ln>
        </p:spPr>
        <p:txBody>
          <a:bodyPr>
            <a:spAutoFit/>
          </a:bodyPr>
          <a:lstStyle/>
          <a:p>
            <a:pPr>
              <a:spcBef>
                <a:spcPct val="50000"/>
              </a:spcBef>
            </a:pPr>
            <a:r>
              <a:rPr lang="cs-CZ" sz="3200" b="1" dirty="0">
                <a:solidFill>
                  <a:srgbClr val="7030A0"/>
                </a:solidFill>
              </a:rPr>
              <a:t>Otáčivý účinek závisí na velikosti síly a zároveň na vzdálenosti síly od osy otáčení.</a:t>
            </a:r>
          </a:p>
        </p:txBody>
      </p:sp>
      <p:sp>
        <p:nvSpPr>
          <p:cNvPr id="15367" name="Line 4"/>
          <p:cNvSpPr>
            <a:spLocks noChangeShapeType="1"/>
          </p:cNvSpPr>
          <p:nvPr/>
        </p:nvSpPr>
        <p:spPr bwMode="auto">
          <a:xfrm>
            <a:off x="1643063" y="1428750"/>
            <a:ext cx="5545137" cy="0"/>
          </a:xfrm>
          <a:prstGeom prst="line">
            <a:avLst/>
          </a:prstGeom>
          <a:noFill/>
          <a:ln w="38100">
            <a:solidFill>
              <a:schemeClr val="tx1"/>
            </a:solidFill>
            <a:round/>
            <a:headEnd type="none" w="sm" len="sm"/>
            <a:tailEnd type="none" w="sm" len="sm"/>
          </a:ln>
        </p:spPr>
        <p:txBody>
          <a:bodyPr/>
          <a:lstStyle/>
          <a:p>
            <a:endParaRPr lang="cs-CZ"/>
          </a:p>
        </p:txBody>
      </p:sp>
      <p:sp>
        <p:nvSpPr>
          <p:cNvPr id="15368" name="Line 6"/>
          <p:cNvSpPr>
            <a:spLocks noChangeShapeType="1"/>
          </p:cNvSpPr>
          <p:nvPr/>
        </p:nvSpPr>
        <p:spPr bwMode="auto">
          <a:xfrm>
            <a:off x="1643063" y="1428750"/>
            <a:ext cx="0" cy="504825"/>
          </a:xfrm>
          <a:prstGeom prst="line">
            <a:avLst/>
          </a:prstGeom>
          <a:noFill/>
          <a:ln w="38100">
            <a:solidFill>
              <a:schemeClr val="tx1"/>
            </a:solidFill>
            <a:round/>
            <a:headEnd/>
            <a:tailEnd type="triangle" w="med" len="med"/>
          </a:ln>
        </p:spPr>
        <p:txBody>
          <a:bodyPr/>
          <a:lstStyle/>
          <a:p>
            <a:endParaRPr lang="cs-CZ"/>
          </a:p>
        </p:txBody>
      </p:sp>
      <p:sp>
        <p:nvSpPr>
          <p:cNvPr id="15369" name="Line 7"/>
          <p:cNvSpPr>
            <a:spLocks noChangeShapeType="1"/>
          </p:cNvSpPr>
          <p:nvPr/>
        </p:nvSpPr>
        <p:spPr bwMode="auto">
          <a:xfrm>
            <a:off x="7188200" y="1428750"/>
            <a:ext cx="0" cy="1081088"/>
          </a:xfrm>
          <a:prstGeom prst="line">
            <a:avLst/>
          </a:prstGeom>
          <a:noFill/>
          <a:ln w="38100">
            <a:solidFill>
              <a:schemeClr val="tx1"/>
            </a:solidFill>
            <a:round/>
            <a:headEnd/>
            <a:tailEnd type="triangle" w="med" len="med"/>
          </a:ln>
        </p:spPr>
        <p:txBody>
          <a:bodyPr/>
          <a:lstStyle/>
          <a:p>
            <a:endParaRPr lang="cs-CZ"/>
          </a:p>
        </p:txBody>
      </p:sp>
      <p:sp>
        <p:nvSpPr>
          <p:cNvPr id="15371" name="Text Box 9"/>
          <p:cNvSpPr txBox="1">
            <a:spLocks noChangeArrowheads="1"/>
          </p:cNvSpPr>
          <p:nvPr/>
        </p:nvSpPr>
        <p:spPr bwMode="auto">
          <a:xfrm>
            <a:off x="1714500" y="1644650"/>
            <a:ext cx="1728788" cy="369332"/>
          </a:xfrm>
          <a:prstGeom prst="rect">
            <a:avLst/>
          </a:prstGeom>
          <a:noFill/>
          <a:ln w="9525">
            <a:noFill/>
            <a:miter lim="800000"/>
            <a:headEnd/>
            <a:tailEnd/>
          </a:ln>
        </p:spPr>
        <p:txBody>
          <a:bodyPr wrap="square">
            <a:spAutoFit/>
          </a:bodyPr>
          <a:lstStyle/>
          <a:p>
            <a:pPr>
              <a:spcBef>
                <a:spcPct val="50000"/>
              </a:spcBef>
            </a:pPr>
            <a:r>
              <a:rPr lang="cs-CZ" dirty="0" smtClean="0"/>
              <a:t>F</a:t>
            </a:r>
            <a:r>
              <a:rPr lang="cs-CZ" baseline="-25000" dirty="0" smtClean="0"/>
              <a:t>1  </a:t>
            </a:r>
            <a:r>
              <a:rPr lang="cs-CZ" dirty="0" smtClean="0"/>
              <a:t>- </a:t>
            </a:r>
            <a:r>
              <a:rPr lang="cs-CZ" dirty="0" smtClean="0"/>
              <a:t>(syn)</a:t>
            </a:r>
            <a:endParaRPr lang="cs-CZ" baseline="-25000" dirty="0"/>
          </a:p>
        </p:txBody>
      </p:sp>
      <p:sp>
        <p:nvSpPr>
          <p:cNvPr id="15372" name="Text Box 11"/>
          <p:cNvSpPr txBox="1">
            <a:spLocks noChangeArrowheads="1"/>
          </p:cNvSpPr>
          <p:nvPr/>
        </p:nvSpPr>
        <p:spPr bwMode="auto">
          <a:xfrm>
            <a:off x="2795588" y="925513"/>
            <a:ext cx="647700" cy="396875"/>
          </a:xfrm>
          <a:prstGeom prst="rect">
            <a:avLst/>
          </a:prstGeom>
          <a:noFill/>
          <a:ln w="9525">
            <a:noFill/>
            <a:miter lim="800000"/>
            <a:headEnd/>
            <a:tailEnd/>
          </a:ln>
        </p:spPr>
        <p:txBody>
          <a:bodyPr>
            <a:spAutoFit/>
          </a:bodyPr>
          <a:lstStyle/>
          <a:p>
            <a:pPr>
              <a:spcBef>
                <a:spcPct val="50000"/>
              </a:spcBef>
            </a:pPr>
            <a:r>
              <a:rPr lang="cs-CZ" sz="2000" b="1" dirty="0"/>
              <a:t>a</a:t>
            </a:r>
            <a:r>
              <a:rPr lang="cs-CZ" sz="2000" b="1" baseline="-25000" dirty="0"/>
              <a:t>1</a:t>
            </a:r>
          </a:p>
        </p:txBody>
      </p:sp>
      <p:sp>
        <p:nvSpPr>
          <p:cNvPr id="15373" name="Text Box 12"/>
          <p:cNvSpPr txBox="1">
            <a:spLocks noChangeArrowheads="1"/>
          </p:cNvSpPr>
          <p:nvPr/>
        </p:nvSpPr>
        <p:spPr bwMode="auto">
          <a:xfrm>
            <a:off x="5746750" y="925513"/>
            <a:ext cx="576263" cy="396875"/>
          </a:xfrm>
          <a:prstGeom prst="rect">
            <a:avLst/>
          </a:prstGeom>
          <a:noFill/>
          <a:ln w="9525">
            <a:noFill/>
            <a:miter lim="800000"/>
            <a:headEnd/>
            <a:tailEnd/>
          </a:ln>
        </p:spPr>
        <p:txBody>
          <a:bodyPr>
            <a:spAutoFit/>
          </a:bodyPr>
          <a:lstStyle/>
          <a:p>
            <a:pPr>
              <a:spcBef>
                <a:spcPct val="50000"/>
              </a:spcBef>
            </a:pPr>
            <a:r>
              <a:rPr lang="cs-CZ" sz="2000" b="1" dirty="0"/>
              <a:t>a</a:t>
            </a:r>
            <a:r>
              <a:rPr lang="cs-CZ" sz="2000" b="1" baseline="-25000" dirty="0"/>
              <a:t>2</a:t>
            </a:r>
          </a:p>
        </p:txBody>
      </p:sp>
      <p:sp>
        <p:nvSpPr>
          <p:cNvPr id="15374" name="AutoShape 17"/>
          <p:cNvSpPr>
            <a:spLocks noChangeArrowheads="1"/>
          </p:cNvSpPr>
          <p:nvPr/>
        </p:nvSpPr>
        <p:spPr bwMode="auto">
          <a:xfrm>
            <a:off x="5170488" y="1428750"/>
            <a:ext cx="288925" cy="649288"/>
          </a:xfrm>
          <a:prstGeom prst="triangle">
            <a:avLst>
              <a:gd name="adj" fmla="val 50000"/>
            </a:avLst>
          </a:prstGeom>
          <a:solidFill>
            <a:srgbClr val="800080"/>
          </a:solidFill>
          <a:ln w="9525">
            <a:solidFill>
              <a:schemeClr val="tx1"/>
            </a:solidFill>
            <a:miter lim="800000"/>
            <a:headEnd/>
            <a:tailEnd/>
          </a:ln>
        </p:spPr>
        <p:txBody>
          <a:bodyPr wrap="none" anchor="ctr"/>
          <a:lstStyle/>
          <a:p>
            <a:endParaRPr lang="cs-CZ"/>
          </a:p>
        </p:txBody>
      </p:sp>
      <p:sp>
        <p:nvSpPr>
          <p:cNvPr id="15375" name="Obdélník 28"/>
          <p:cNvSpPr>
            <a:spLocks noChangeArrowheads="1"/>
          </p:cNvSpPr>
          <p:nvPr/>
        </p:nvSpPr>
        <p:spPr bwMode="auto">
          <a:xfrm>
            <a:off x="7215188" y="2000250"/>
            <a:ext cx="1292341" cy="369332"/>
          </a:xfrm>
          <a:prstGeom prst="rect">
            <a:avLst/>
          </a:prstGeom>
          <a:noFill/>
          <a:ln w="9525">
            <a:noFill/>
            <a:miter lim="800000"/>
            <a:headEnd/>
            <a:tailEnd/>
          </a:ln>
        </p:spPr>
        <p:txBody>
          <a:bodyPr wrap="none">
            <a:spAutoFit/>
          </a:bodyPr>
          <a:lstStyle/>
          <a:p>
            <a:pPr>
              <a:spcBef>
                <a:spcPct val="50000"/>
              </a:spcBef>
            </a:pPr>
            <a:r>
              <a:rPr lang="cs-CZ" dirty="0" smtClean="0"/>
              <a:t>F</a:t>
            </a:r>
            <a:r>
              <a:rPr lang="cs-CZ" baseline="-25000" dirty="0" smtClean="0"/>
              <a:t>2  </a:t>
            </a:r>
            <a:r>
              <a:rPr lang="cs-CZ" dirty="0" smtClean="0"/>
              <a:t>-  </a:t>
            </a:r>
            <a:r>
              <a:rPr lang="cs-CZ" dirty="0" smtClean="0"/>
              <a:t>(otec)</a:t>
            </a:r>
            <a:endParaRPr lang="cs-CZ" baseline="-25000" dirty="0"/>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
        <p:nvSpPr>
          <p:cNvPr id="6" name="Zahnutá šipka doleva 5"/>
          <p:cNvSpPr/>
          <p:nvPr/>
        </p:nvSpPr>
        <p:spPr>
          <a:xfrm>
            <a:off x="5170488" y="3181286"/>
            <a:ext cx="1294284" cy="14000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49"/>
                                        </p:tgtEl>
                                        <p:attrNameLst>
                                          <p:attrName>style.visibility</p:attrName>
                                        </p:attrNameLst>
                                      </p:cBhvr>
                                      <p:to>
                                        <p:strVal val="visible"/>
                                      </p:to>
                                    </p:set>
                                    <p:animEffect transition="in" filter="box(in)">
                                      <p:cBhvr>
                                        <p:cTn id="7" dur="500"/>
                                        <p:tgtEl>
                                          <p:spTgt spid="225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52"/>
                                        </p:tgtEl>
                                        <p:attrNameLst>
                                          <p:attrName>style.visibility</p:attrName>
                                        </p:attrNameLst>
                                      </p:cBhvr>
                                      <p:to>
                                        <p:strVal val="visible"/>
                                      </p:to>
                                    </p:set>
                                    <p:anim calcmode="lin" valueType="num">
                                      <p:cBhvr additive="base">
                                        <p:cTn id="12" dur="500" fill="hold"/>
                                        <p:tgtEl>
                                          <p:spTgt spid="22552"/>
                                        </p:tgtEl>
                                        <p:attrNameLst>
                                          <p:attrName>ppt_x</p:attrName>
                                        </p:attrNameLst>
                                      </p:cBhvr>
                                      <p:tavLst>
                                        <p:tav tm="0">
                                          <p:val>
                                            <p:strVal val="#ppt_x"/>
                                          </p:val>
                                        </p:tav>
                                        <p:tav tm="100000">
                                          <p:val>
                                            <p:strVal val="#ppt_x"/>
                                          </p:val>
                                        </p:tav>
                                      </p:tavLst>
                                    </p:anim>
                                    <p:anim calcmode="lin" valueType="num">
                                      <p:cBhvr additive="base">
                                        <p:cTn id="13" dur="500" fill="hold"/>
                                        <p:tgtEl>
                                          <p:spTgt spid="225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374"/>
                                        </p:tgtEl>
                                        <p:attrNameLst>
                                          <p:attrName>style.visibility</p:attrName>
                                        </p:attrNameLst>
                                      </p:cBhvr>
                                      <p:to>
                                        <p:strVal val="visible"/>
                                      </p:to>
                                    </p:set>
                                    <p:animEffect transition="in" filter="wipe(down)">
                                      <p:cBhvr>
                                        <p:cTn id="18" dur="500"/>
                                        <p:tgtEl>
                                          <p:spTgt spid="1537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circle(out)">
                                      <p:cBhvr>
                                        <p:cTn id="23" dur="2000"/>
                                        <p:tgtEl>
                                          <p:spTgt spid="153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368"/>
                                        </p:tgtEl>
                                        <p:attrNameLst>
                                          <p:attrName>style.visibility</p:attrName>
                                        </p:attrNameLst>
                                      </p:cBhvr>
                                      <p:to>
                                        <p:strVal val="visible"/>
                                      </p:to>
                                    </p:set>
                                    <p:animEffect transition="in" filter="wipe(up)">
                                      <p:cBhvr>
                                        <p:cTn id="28" dur="500"/>
                                        <p:tgtEl>
                                          <p:spTgt spid="1536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369"/>
                                        </p:tgtEl>
                                        <p:attrNameLst>
                                          <p:attrName>style.visibility</p:attrName>
                                        </p:attrNameLst>
                                      </p:cBhvr>
                                      <p:to>
                                        <p:strVal val="visible"/>
                                      </p:to>
                                    </p:set>
                                    <p:animEffect transition="in" filter="wipe(up)">
                                      <p:cBhvr>
                                        <p:cTn id="33" dur="500"/>
                                        <p:tgtEl>
                                          <p:spTgt spid="1536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372"/>
                                        </p:tgtEl>
                                        <p:attrNameLst>
                                          <p:attrName>style.visibility</p:attrName>
                                        </p:attrNameLst>
                                      </p:cBhvr>
                                      <p:to>
                                        <p:strVal val="visible"/>
                                      </p:to>
                                    </p:set>
                                    <p:animEffect transition="in" filter="fade">
                                      <p:cBhvr>
                                        <p:cTn id="38" dur="1000"/>
                                        <p:tgtEl>
                                          <p:spTgt spid="15372"/>
                                        </p:tgtEl>
                                      </p:cBhvr>
                                    </p:animEffect>
                                    <p:anim calcmode="lin" valueType="num">
                                      <p:cBhvr>
                                        <p:cTn id="39" dur="1000" fill="hold"/>
                                        <p:tgtEl>
                                          <p:spTgt spid="15372"/>
                                        </p:tgtEl>
                                        <p:attrNameLst>
                                          <p:attrName>ppt_x</p:attrName>
                                        </p:attrNameLst>
                                      </p:cBhvr>
                                      <p:tavLst>
                                        <p:tav tm="0">
                                          <p:val>
                                            <p:strVal val="#ppt_x"/>
                                          </p:val>
                                        </p:tav>
                                        <p:tav tm="100000">
                                          <p:val>
                                            <p:strVal val="#ppt_x"/>
                                          </p:val>
                                        </p:tav>
                                      </p:tavLst>
                                    </p:anim>
                                    <p:anim calcmode="lin" valueType="num">
                                      <p:cBhvr>
                                        <p:cTn id="40" dur="1000" fill="hold"/>
                                        <p:tgtEl>
                                          <p:spTgt spid="1537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373"/>
                                        </p:tgtEl>
                                        <p:attrNameLst>
                                          <p:attrName>style.visibility</p:attrName>
                                        </p:attrNameLst>
                                      </p:cBhvr>
                                      <p:to>
                                        <p:strVal val="visible"/>
                                      </p:to>
                                    </p:set>
                                    <p:animEffect transition="in" filter="fade">
                                      <p:cBhvr>
                                        <p:cTn id="45" dur="1000"/>
                                        <p:tgtEl>
                                          <p:spTgt spid="15373"/>
                                        </p:tgtEl>
                                      </p:cBhvr>
                                    </p:animEffect>
                                    <p:anim calcmode="lin" valueType="num">
                                      <p:cBhvr>
                                        <p:cTn id="46" dur="1000" fill="hold"/>
                                        <p:tgtEl>
                                          <p:spTgt spid="15373"/>
                                        </p:tgtEl>
                                        <p:attrNameLst>
                                          <p:attrName>ppt_x</p:attrName>
                                        </p:attrNameLst>
                                      </p:cBhvr>
                                      <p:tavLst>
                                        <p:tav tm="0">
                                          <p:val>
                                            <p:strVal val="#ppt_x"/>
                                          </p:val>
                                        </p:tav>
                                        <p:tav tm="100000">
                                          <p:val>
                                            <p:strVal val="#ppt_x"/>
                                          </p:val>
                                        </p:tav>
                                      </p:tavLst>
                                    </p:anim>
                                    <p:anim calcmode="lin" valueType="num">
                                      <p:cBhvr>
                                        <p:cTn id="47" dur="1000" fill="hold"/>
                                        <p:tgtEl>
                                          <p:spTgt spid="1537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371"/>
                                        </p:tgtEl>
                                        <p:attrNameLst>
                                          <p:attrName>style.visibility</p:attrName>
                                        </p:attrNameLst>
                                      </p:cBhvr>
                                      <p:to>
                                        <p:strVal val="visible"/>
                                      </p:to>
                                    </p:set>
                                    <p:animEffect transition="in" filter="fade">
                                      <p:cBhvr>
                                        <p:cTn id="52" dur="1000"/>
                                        <p:tgtEl>
                                          <p:spTgt spid="15371"/>
                                        </p:tgtEl>
                                      </p:cBhvr>
                                    </p:animEffect>
                                    <p:anim calcmode="lin" valueType="num">
                                      <p:cBhvr>
                                        <p:cTn id="53" dur="1000" fill="hold"/>
                                        <p:tgtEl>
                                          <p:spTgt spid="15371"/>
                                        </p:tgtEl>
                                        <p:attrNameLst>
                                          <p:attrName>ppt_x</p:attrName>
                                        </p:attrNameLst>
                                      </p:cBhvr>
                                      <p:tavLst>
                                        <p:tav tm="0">
                                          <p:val>
                                            <p:strVal val="#ppt_x"/>
                                          </p:val>
                                        </p:tav>
                                        <p:tav tm="100000">
                                          <p:val>
                                            <p:strVal val="#ppt_x"/>
                                          </p:val>
                                        </p:tav>
                                      </p:tavLst>
                                    </p:anim>
                                    <p:anim calcmode="lin" valueType="num">
                                      <p:cBhvr>
                                        <p:cTn id="54"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375"/>
                                        </p:tgtEl>
                                        <p:attrNameLst>
                                          <p:attrName>style.visibility</p:attrName>
                                        </p:attrNameLst>
                                      </p:cBhvr>
                                      <p:to>
                                        <p:strVal val="visible"/>
                                      </p:to>
                                    </p:set>
                                    <p:animEffect transition="in" filter="fade">
                                      <p:cBhvr>
                                        <p:cTn id="59" dur="1000"/>
                                        <p:tgtEl>
                                          <p:spTgt spid="15375"/>
                                        </p:tgtEl>
                                      </p:cBhvr>
                                    </p:animEffect>
                                    <p:anim calcmode="lin" valueType="num">
                                      <p:cBhvr>
                                        <p:cTn id="60" dur="1000" fill="hold"/>
                                        <p:tgtEl>
                                          <p:spTgt spid="15375"/>
                                        </p:tgtEl>
                                        <p:attrNameLst>
                                          <p:attrName>ppt_x</p:attrName>
                                        </p:attrNameLst>
                                      </p:cBhvr>
                                      <p:tavLst>
                                        <p:tav tm="0">
                                          <p:val>
                                            <p:strVal val="#ppt_x"/>
                                          </p:val>
                                        </p:tav>
                                        <p:tav tm="100000">
                                          <p:val>
                                            <p:strVal val="#ppt_x"/>
                                          </p:val>
                                        </p:tav>
                                      </p:tavLst>
                                    </p:anim>
                                    <p:anim calcmode="lin" valueType="num">
                                      <p:cBhvr>
                                        <p:cTn id="61" dur="1000" fill="hold"/>
                                        <p:tgtEl>
                                          <p:spTgt spid="1537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2000"/>
                                        <p:tgtEl>
                                          <p:spTgt spid="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2550"/>
                                        </p:tgtEl>
                                        <p:attrNameLst>
                                          <p:attrName>style.visibility</p:attrName>
                                        </p:attrNameLst>
                                      </p:cBhvr>
                                      <p:to>
                                        <p:strVal val="visible"/>
                                      </p:to>
                                    </p:set>
                                    <p:animEffect transition="in" filter="box(in)">
                                      <p:cBhvr>
                                        <p:cTn id="74"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549" grpId="0"/>
      <p:bldP spid="22550" grpId="0"/>
      <p:bldP spid="22552" grpId="0"/>
      <p:bldP spid="15367" grpId="0" animBg="1"/>
      <p:bldP spid="15368" grpId="0" animBg="1"/>
      <p:bldP spid="15369" grpId="0" animBg="1"/>
      <p:bldP spid="15371" grpId="0"/>
      <p:bldP spid="15372" grpId="0"/>
      <p:bldP spid="15373" grpId="0"/>
      <p:bldP spid="15374" grpId="0" animBg="1"/>
      <p:bldP spid="1537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sz="half" idx="1"/>
          </p:nvPr>
        </p:nvSpPr>
        <p:spPr>
          <a:xfrm>
            <a:off x="179388" y="1628775"/>
            <a:ext cx="8610600" cy="1752600"/>
          </a:xfrm>
        </p:spPr>
        <p:txBody>
          <a:bodyPr/>
          <a:lstStyle/>
          <a:p>
            <a:pPr marL="0" indent="0" eaLnBrk="1" hangingPunct="1">
              <a:buFont typeface="Wingdings" pitchFamily="2" charset="2"/>
              <a:buNone/>
            </a:pPr>
            <a:r>
              <a:rPr lang="cs-CZ" sz="3100" b="1" dirty="0" smtClean="0">
                <a:solidFill>
                  <a:srgbClr val="002060"/>
                </a:solidFill>
                <a:latin typeface="Times New Roman" pitchFamily="18" charset="0"/>
              </a:rPr>
              <a:t>Páka je v rovnovážné poloze, jestliže je součin ramene a síly na jedné straně páky roven součinu ramene a síly na straně druhé.</a:t>
            </a:r>
            <a:endParaRPr lang="cs-CZ" sz="2200" b="1" dirty="0" smtClean="0">
              <a:solidFill>
                <a:srgbClr val="002060"/>
              </a:solidFill>
              <a:latin typeface="Times New Roman" pitchFamily="18" charset="0"/>
            </a:endParaRPr>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
        <p:nvSpPr>
          <p:cNvPr id="6148" name="Rectangle 4"/>
          <p:cNvSpPr>
            <a:spLocks noChangeArrowheads="1"/>
          </p:cNvSpPr>
          <p:nvPr/>
        </p:nvSpPr>
        <p:spPr bwMode="auto">
          <a:xfrm>
            <a:off x="250825" y="332656"/>
            <a:ext cx="8229600" cy="685800"/>
          </a:xfrm>
          <a:prstGeom prst="rect">
            <a:avLst/>
          </a:prstGeom>
          <a:noFill/>
          <a:ln w="9525">
            <a:noFill/>
            <a:miter lim="800000"/>
            <a:headEnd/>
            <a:tailEnd/>
          </a:ln>
          <a:effectLst/>
        </p:spPr>
        <p:txBody>
          <a:bodyPr lIns="92075" tIns="46038" rIns="92075" bIns="46038"/>
          <a:lstStyle/>
          <a:p>
            <a:pPr algn="ctr">
              <a:spcBef>
                <a:spcPct val="20000"/>
              </a:spcBef>
              <a:buClr>
                <a:schemeClr val="tx2"/>
              </a:buClr>
              <a:buSzPct val="70000"/>
              <a:buFont typeface="Wingdings" pitchFamily="2" charset="2"/>
              <a:buNone/>
              <a:defRPr/>
            </a:pPr>
            <a:r>
              <a:rPr lang="cs-CZ" sz="4300" b="1" dirty="0">
                <a:latin typeface="Times New Roman" pitchFamily="18" charset="0"/>
              </a:rPr>
              <a:t>Rovnovážná poloha páky</a:t>
            </a:r>
            <a:endParaRPr lang="cs-CZ" sz="2600" dirty="0">
              <a:latin typeface="Times New Roman" pitchFamily="18" charset="0"/>
            </a:endParaRPr>
          </a:p>
        </p:txBody>
      </p:sp>
      <p:sp>
        <p:nvSpPr>
          <p:cNvPr id="6149" name="Rectangle 5"/>
          <p:cNvSpPr>
            <a:spLocks noChangeArrowheads="1"/>
          </p:cNvSpPr>
          <p:nvPr/>
        </p:nvSpPr>
        <p:spPr bwMode="auto">
          <a:xfrm>
            <a:off x="2268538" y="3213100"/>
            <a:ext cx="4419600" cy="1295400"/>
          </a:xfrm>
          <a:prstGeom prst="rect">
            <a:avLst/>
          </a:prstGeom>
          <a:noFill/>
          <a:ln w="9525">
            <a:noFill/>
            <a:miter lim="800000"/>
            <a:headEnd/>
            <a:tailEnd/>
          </a:ln>
        </p:spPr>
        <p:txBody>
          <a:bodyPr lIns="92075" tIns="46038" rIns="92075" bIns="46038"/>
          <a:lstStyle/>
          <a:p>
            <a:pPr marL="1524000" indent="-1524000" algn="ctr">
              <a:spcBef>
                <a:spcPct val="20000"/>
              </a:spcBef>
              <a:buClr>
                <a:schemeClr val="tx2"/>
              </a:buClr>
              <a:buSzPct val="70000"/>
              <a:buFont typeface="Wingdings" pitchFamily="2" charset="2"/>
              <a:buNone/>
            </a:pPr>
            <a:r>
              <a:rPr lang="cs-CZ" sz="4800" b="1" dirty="0">
                <a:solidFill>
                  <a:srgbClr val="FF0000"/>
                </a:solidFill>
                <a:latin typeface="Times New Roman" pitchFamily="18" charset="0"/>
              </a:rPr>
              <a:t>F</a:t>
            </a:r>
            <a:r>
              <a:rPr lang="cs-CZ" sz="4800" b="1" baseline="-25000" dirty="0">
                <a:solidFill>
                  <a:srgbClr val="FF0000"/>
                </a:solidFill>
                <a:latin typeface="Times New Roman" pitchFamily="18" charset="0"/>
              </a:rPr>
              <a:t>1</a:t>
            </a:r>
            <a:r>
              <a:rPr lang="cs-CZ" sz="4800" b="1" dirty="0">
                <a:solidFill>
                  <a:srgbClr val="FF0000"/>
                </a:solidFill>
                <a:latin typeface="Times New Roman" pitchFamily="18" charset="0"/>
              </a:rPr>
              <a:t>.a</a:t>
            </a:r>
            <a:r>
              <a:rPr lang="cs-CZ" sz="4800" b="1" baseline="-25000" dirty="0">
                <a:solidFill>
                  <a:srgbClr val="FF0000"/>
                </a:solidFill>
                <a:latin typeface="Times New Roman" pitchFamily="18" charset="0"/>
              </a:rPr>
              <a:t>1</a:t>
            </a:r>
            <a:r>
              <a:rPr lang="cs-CZ" sz="4800" b="1" dirty="0">
                <a:solidFill>
                  <a:srgbClr val="FF0000"/>
                </a:solidFill>
                <a:latin typeface="Times New Roman" pitchFamily="18" charset="0"/>
              </a:rPr>
              <a:t> = F</a:t>
            </a:r>
            <a:r>
              <a:rPr lang="cs-CZ" sz="4800" b="1" baseline="-25000" dirty="0">
                <a:solidFill>
                  <a:srgbClr val="FF0000"/>
                </a:solidFill>
                <a:latin typeface="Times New Roman" pitchFamily="18" charset="0"/>
              </a:rPr>
              <a:t>2</a:t>
            </a:r>
            <a:r>
              <a:rPr lang="cs-CZ" sz="4800" b="1" dirty="0">
                <a:solidFill>
                  <a:srgbClr val="FF0000"/>
                </a:solidFill>
                <a:latin typeface="Times New Roman" pitchFamily="18" charset="0"/>
              </a:rPr>
              <a:t>.a</a:t>
            </a:r>
            <a:r>
              <a:rPr lang="cs-CZ" sz="4800" b="1" baseline="-25000" dirty="0">
                <a:solidFill>
                  <a:srgbClr val="FF0000"/>
                </a:solidFill>
                <a:latin typeface="Times New Roman" pitchFamily="18" charset="0"/>
              </a:rPr>
              <a:t>2</a:t>
            </a:r>
            <a:endParaRPr lang="cs-CZ" sz="4800" b="1" dirty="0">
              <a:solidFill>
                <a:srgbClr val="FF0000"/>
              </a:solidFill>
              <a:latin typeface="Times New Roman" pitchFamily="18" charset="0"/>
            </a:endParaRPr>
          </a:p>
          <a:p>
            <a:pPr marL="1524000" indent="-1524000">
              <a:spcBef>
                <a:spcPct val="20000"/>
              </a:spcBef>
              <a:buClr>
                <a:schemeClr val="tx2"/>
              </a:buClr>
              <a:buSzPct val="70000"/>
              <a:buFont typeface="Wingdings" pitchFamily="2" charset="2"/>
              <a:buNone/>
            </a:pPr>
            <a:endParaRPr lang="cs-CZ" sz="4800" dirty="0"/>
          </a:p>
        </p:txBody>
      </p:sp>
      <p:sp>
        <p:nvSpPr>
          <p:cNvPr id="6150" name="Rectangle 6"/>
          <p:cNvSpPr>
            <a:spLocks noChangeArrowheads="1"/>
          </p:cNvSpPr>
          <p:nvPr/>
        </p:nvSpPr>
        <p:spPr bwMode="auto">
          <a:xfrm>
            <a:off x="-93662" y="4013200"/>
            <a:ext cx="9144000" cy="990600"/>
          </a:xfrm>
          <a:prstGeom prst="rect">
            <a:avLst/>
          </a:prstGeom>
          <a:noFill/>
          <a:ln w="9525">
            <a:noFill/>
            <a:miter lim="800000"/>
            <a:headEnd/>
            <a:tailEnd/>
          </a:ln>
        </p:spPr>
        <p:txBody>
          <a:bodyPr lIns="92075" tIns="46038" rIns="92075" bIns="46038"/>
          <a:lstStyle/>
          <a:p>
            <a:pPr marL="571500" indent="-571500">
              <a:spcBef>
                <a:spcPct val="20000"/>
              </a:spcBef>
              <a:buClr>
                <a:schemeClr val="tx2"/>
              </a:buClr>
              <a:buSzPct val="70000"/>
              <a:buFont typeface="Wingdings" pitchFamily="2" charset="2"/>
              <a:buNone/>
            </a:pPr>
            <a:r>
              <a:rPr lang="cs-CZ" sz="3500" dirty="0"/>
              <a:t> </a:t>
            </a:r>
            <a:r>
              <a:rPr lang="cs-CZ" sz="3900" dirty="0">
                <a:latin typeface="Times New Roman" pitchFamily="18" charset="0"/>
              </a:rPr>
              <a:t>F</a:t>
            </a:r>
            <a:r>
              <a:rPr lang="cs-CZ" sz="3900" baseline="-25000" dirty="0">
                <a:latin typeface="Times New Roman" pitchFamily="18" charset="0"/>
              </a:rPr>
              <a:t>1</a:t>
            </a:r>
            <a:r>
              <a:rPr lang="cs-CZ" sz="3900" dirty="0">
                <a:latin typeface="Times New Roman" pitchFamily="18" charset="0"/>
              </a:rPr>
              <a:t>.a</a:t>
            </a:r>
            <a:r>
              <a:rPr lang="cs-CZ" sz="3900" baseline="-25000" dirty="0">
                <a:latin typeface="Times New Roman" pitchFamily="18" charset="0"/>
              </a:rPr>
              <a:t>1</a:t>
            </a:r>
            <a:r>
              <a:rPr lang="cs-CZ" sz="3900" dirty="0">
                <a:latin typeface="Times New Roman" pitchFamily="18" charset="0"/>
              </a:rPr>
              <a:t> =  M</a:t>
            </a:r>
            <a:r>
              <a:rPr lang="cs-CZ" sz="3500" dirty="0">
                <a:latin typeface="Times New Roman" pitchFamily="18" charset="0"/>
              </a:rPr>
              <a:t>  - </a:t>
            </a:r>
            <a:r>
              <a:rPr lang="cs-CZ" sz="3500" u="sng" dirty="0">
                <a:latin typeface="Times New Roman" pitchFamily="18" charset="0"/>
              </a:rPr>
              <a:t>moment síly</a:t>
            </a:r>
            <a:r>
              <a:rPr lang="cs-CZ" sz="3500" dirty="0">
                <a:latin typeface="Times New Roman" pitchFamily="18" charset="0"/>
              </a:rPr>
              <a:t>  (</a:t>
            </a:r>
            <a:r>
              <a:rPr lang="cs-CZ" sz="3500" dirty="0" err="1">
                <a:latin typeface="Times New Roman" pitchFamily="18" charset="0"/>
              </a:rPr>
              <a:t>Newtonmetr</a:t>
            </a:r>
            <a:r>
              <a:rPr lang="cs-CZ" sz="3500" dirty="0">
                <a:latin typeface="Times New Roman" pitchFamily="18" charset="0"/>
              </a:rPr>
              <a:t> - </a:t>
            </a:r>
            <a:r>
              <a:rPr lang="cs-CZ" sz="3500" dirty="0" err="1">
                <a:latin typeface="Times New Roman" pitchFamily="18" charset="0"/>
              </a:rPr>
              <a:t>Nm</a:t>
            </a:r>
            <a:r>
              <a:rPr lang="cs-CZ" sz="3500" dirty="0">
                <a:latin typeface="Times New Roman" pitchFamily="18" charset="0"/>
              </a:rPr>
              <a:t>)</a:t>
            </a:r>
          </a:p>
          <a:p>
            <a:pPr marL="571500" indent="-571500">
              <a:spcBef>
                <a:spcPct val="20000"/>
              </a:spcBef>
              <a:buClr>
                <a:schemeClr val="tx2"/>
              </a:buClr>
              <a:buSzPct val="70000"/>
              <a:buFont typeface="Wingdings" pitchFamily="2" charset="2"/>
              <a:buNone/>
            </a:pPr>
            <a:endParaRPr lang="cs-CZ" sz="3500" dirty="0">
              <a:latin typeface="Times New Roman" pitchFamily="18" charset="0"/>
            </a:endParaRPr>
          </a:p>
        </p:txBody>
      </p:sp>
      <p:sp>
        <p:nvSpPr>
          <p:cNvPr id="6152" name="Text Box 8"/>
          <p:cNvSpPr txBox="1">
            <a:spLocks noChangeArrowheads="1"/>
          </p:cNvSpPr>
          <p:nvPr/>
        </p:nvSpPr>
        <p:spPr bwMode="auto">
          <a:xfrm>
            <a:off x="2713831" y="4869160"/>
            <a:ext cx="3529013" cy="1569660"/>
          </a:xfrm>
          <a:prstGeom prst="rect">
            <a:avLst/>
          </a:prstGeom>
          <a:noFill/>
          <a:ln w="9525">
            <a:noFill/>
            <a:miter lim="800000"/>
            <a:headEnd/>
            <a:tailEnd/>
          </a:ln>
        </p:spPr>
        <p:txBody>
          <a:bodyPr>
            <a:spAutoFit/>
          </a:bodyPr>
          <a:lstStyle/>
          <a:p>
            <a:pPr algn="ctr">
              <a:spcBef>
                <a:spcPct val="50000"/>
              </a:spcBef>
            </a:pPr>
            <a:r>
              <a:rPr lang="cs-CZ" sz="4800" b="1" dirty="0" smtClean="0">
                <a:latin typeface="Times New Roman" pitchFamily="18" charset="0"/>
              </a:rPr>
              <a:t> Rovnováha M</a:t>
            </a:r>
            <a:r>
              <a:rPr lang="cs-CZ" sz="4800" b="1" baseline="-25000" dirty="0" smtClean="0">
                <a:latin typeface="Times New Roman" pitchFamily="18" charset="0"/>
              </a:rPr>
              <a:t>1</a:t>
            </a:r>
            <a:r>
              <a:rPr lang="cs-CZ" sz="4800" b="1" dirty="0" smtClean="0">
                <a:latin typeface="Times New Roman" pitchFamily="18" charset="0"/>
              </a:rPr>
              <a:t> </a:t>
            </a:r>
            <a:r>
              <a:rPr lang="cs-CZ" sz="4800" b="1" dirty="0">
                <a:latin typeface="Times New Roman" pitchFamily="18" charset="0"/>
              </a:rPr>
              <a:t>= M</a:t>
            </a:r>
            <a:r>
              <a:rPr lang="cs-CZ" sz="4800" b="1" baseline="-25000" dirty="0">
                <a:latin typeface="Times New Roman" pitchFamily="18" charset="0"/>
              </a:rPr>
              <a:t>2</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 calcmode="lin" valueType="num">
                                      <p:cBhvr>
                                        <p:cTn id="9" dur="500" fill="hold"/>
                                        <p:tgtEl>
                                          <p:spTgt spid="6148"/>
                                        </p:tgtEl>
                                        <p:attrNameLst>
                                          <p:attrName>ppt_x</p:attrName>
                                        </p:attrNameLst>
                                      </p:cBhvr>
                                      <p:tavLst>
                                        <p:tav tm="0">
                                          <p:val>
                                            <p:fltVal val="0.5"/>
                                          </p:val>
                                        </p:tav>
                                        <p:tav tm="100000">
                                          <p:val>
                                            <p:strVal val="#ppt_x"/>
                                          </p:val>
                                        </p:tav>
                                      </p:tavLst>
                                    </p:anim>
                                    <p:anim calcmode="lin" valueType="num">
                                      <p:cBhvr>
                                        <p:cTn id="10" dur="500" fill="hold"/>
                                        <p:tgtEl>
                                          <p:spTgt spid="614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 calcmode="lin" valueType="num">
                                      <p:cBhvr>
                                        <p:cTn id="17" dur="500" fill="hold"/>
                                        <p:tgtEl>
                                          <p:spTgt spid="6146"/>
                                        </p:tgtEl>
                                        <p:attrNameLst>
                                          <p:attrName>ppt_x</p:attrName>
                                        </p:attrNameLst>
                                      </p:cBhvr>
                                      <p:tavLst>
                                        <p:tav tm="0">
                                          <p:val>
                                            <p:fltVal val="0.5"/>
                                          </p:val>
                                        </p:tav>
                                        <p:tav tm="100000">
                                          <p:val>
                                            <p:strVal val="#ppt_x"/>
                                          </p:val>
                                        </p:tav>
                                      </p:tavLst>
                                    </p:anim>
                                    <p:anim calcmode="lin" valueType="num">
                                      <p:cBhvr>
                                        <p:cTn id="18" dur="500" fill="hold"/>
                                        <p:tgtEl>
                                          <p:spTgt spid="614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6149">
                                            <p:txEl>
                                              <p:charRg st="4294967295" end="4294967295"/>
                                            </p:txEl>
                                          </p:spTgt>
                                        </p:tgtEl>
                                        <p:attrNameLst>
                                          <p:attrName>style.visibility</p:attrName>
                                        </p:attrNameLst>
                                      </p:cBhvr>
                                      <p:to>
                                        <p:strVal val="visible"/>
                                      </p:to>
                                    </p:set>
                                    <p:anim calcmode="lin" valueType="num">
                                      <p:cBhvr>
                                        <p:cTn id="23" dur="500" fill="hold"/>
                                        <p:tgtEl>
                                          <p:spTgt spid="6149">
                                            <p:txEl>
                                              <p:charRg st="4294967295" end="4294967295"/>
                                            </p:txEl>
                                          </p:spTgt>
                                        </p:tgtEl>
                                        <p:attrNameLst>
                                          <p:attrName>ppt_w</p:attrName>
                                        </p:attrNameLst>
                                      </p:cBhvr>
                                      <p:tavLst>
                                        <p:tav tm="0">
                                          <p:val>
                                            <p:fltVal val="0"/>
                                          </p:val>
                                        </p:tav>
                                        <p:tav tm="100000">
                                          <p:val>
                                            <p:strVal val="#ppt_w"/>
                                          </p:val>
                                        </p:tav>
                                      </p:tavLst>
                                    </p:anim>
                                    <p:anim calcmode="lin" valueType="num">
                                      <p:cBhvr>
                                        <p:cTn id="24" dur="500" fill="hold"/>
                                        <p:tgtEl>
                                          <p:spTgt spid="6149">
                                            <p:txEl>
                                              <p:charRg st="4294967295" end="4294967295"/>
                                            </p:txEl>
                                          </p:spTgt>
                                        </p:tgtEl>
                                        <p:attrNameLst>
                                          <p:attrName>ppt_h</p:attrName>
                                        </p:attrNameLst>
                                      </p:cBhvr>
                                      <p:tavLst>
                                        <p:tav tm="0">
                                          <p:val>
                                            <p:fltVal val="0"/>
                                          </p:val>
                                        </p:tav>
                                        <p:tav tm="100000">
                                          <p:val>
                                            <p:strVal val="#ppt_h"/>
                                          </p:val>
                                        </p:tav>
                                      </p:tavLst>
                                    </p:anim>
                                    <p:anim calcmode="lin" valueType="num">
                                      <p:cBhvr>
                                        <p:cTn id="25" dur="500" fill="hold"/>
                                        <p:tgtEl>
                                          <p:spTgt spid="6149">
                                            <p:txEl>
                                              <p:charRg st="4294967295" end="4294967295"/>
                                            </p:txEl>
                                          </p:spTgt>
                                        </p:tgtEl>
                                        <p:attrNameLst>
                                          <p:attrName>ppt_x</p:attrName>
                                        </p:attrNameLst>
                                      </p:cBhvr>
                                      <p:tavLst>
                                        <p:tav tm="0">
                                          <p:val>
                                            <p:fltVal val="0.5"/>
                                          </p:val>
                                        </p:tav>
                                        <p:tav tm="100000">
                                          <p:val>
                                            <p:strVal val="#ppt_x"/>
                                          </p:val>
                                        </p:tav>
                                      </p:tavLst>
                                    </p:anim>
                                    <p:anim calcmode="lin" valueType="num">
                                      <p:cBhvr>
                                        <p:cTn id="26" dur="500" fill="hold"/>
                                        <p:tgtEl>
                                          <p:spTgt spid="6149">
                                            <p:txEl>
                                              <p:charRg st="4294967295" end="4294967295"/>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 calcmode="lin" valueType="num">
                                      <p:cBhvr>
                                        <p:cTn id="31" dur="500" fill="hold"/>
                                        <p:tgtEl>
                                          <p:spTgt spid="6150"/>
                                        </p:tgtEl>
                                        <p:attrNameLst>
                                          <p:attrName>ppt_w</p:attrName>
                                        </p:attrNameLst>
                                      </p:cBhvr>
                                      <p:tavLst>
                                        <p:tav tm="0">
                                          <p:val>
                                            <p:fltVal val="0"/>
                                          </p:val>
                                        </p:tav>
                                        <p:tav tm="100000">
                                          <p:val>
                                            <p:strVal val="#ppt_w"/>
                                          </p:val>
                                        </p:tav>
                                      </p:tavLst>
                                    </p:anim>
                                    <p:anim calcmode="lin" valueType="num">
                                      <p:cBhvr>
                                        <p:cTn id="32" dur="500" fill="hold"/>
                                        <p:tgtEl>
                                          <p:spTgt spid="6150"/>
                                        </p:tgtEl>
                                        <p:attrNameLst>
                                          <p:attrName>ppt_h</p:attrName>
                                        </p:attrNameLst>
                                      </p:cBhvr>
                                      <p:tavLst>
                                        <p:tav tm="0">
                                          <p:val>
                                            <p:fltVal val="0"/>
                                          </p:val>
                                        </p:tav>
                                        <p:tav tm="100000">
                                          <p:val>
                                            <p:strVal val="#ppt_h"/>
                                          </p:val>
                                        </p:tav>
                                      </p:tavLst>
                                    </p:anim>
                                    <p:anim calcmode="lin" valueType="num">
                                      <p:cBhvr>
                                        <p:cTn id="33" dur="500" fill="hold"/>
                                        <p:tgtEl>
                                          <p:spTgt spid="6150"/>
                                        </p:tgtEl>
                                        <p:attrNameLst>
                                          <p:attrName>ppt_x</p:attrName>
                                        </p:attrNameLst>
                                      </p:cBhvr>
                                      <p:tavLst>
                                        <p:tav tm="0">
                                          <p:val>
                                            <p:fltVal val="0.5"/>
                                          </p:val>
                                        </p:tav>
                                        <p:tav tm="100000">
                                          <p:val>
                                            <p:strVal val="#ppt_x"/>
                                          </p:val>
                                        </p:tav>
                                      </p:tavLst>
                                    </p:anim>
                                    <p:anim calcmode="lin" valueType="num">
                                      <p:cBhvr>
                                        <p:cTn id="34" dur="500" fill="hold"/>
                                        <p:tgtEl>
                                          <p:spTgt spid="6150"/>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152"/>
                                        </p:tgtEl>
                                        <p:attrNameLst>
                                          <p:attrName>style.visibility</p:attrName>
                                        </p:attrNameLst>
                                      </p:cBhvr>
                                      <p:to>
                                        <p:strVal val="visible"/>
                                      </p:to>
                                    </p:set>
                                    <p:animEffect transition="in" filter="box(in)">
                                      <p:cBhvr>
                                        <p:cTn id="39"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utoUpdateAnimBg="0"/>
      <p:bldP spid="6149" grpId="0" autoUpdateAnimBg="0"/>
      <p:bldP spid="6150" grpId="0" autoUpdateAnimBg="0"/>
      <p:bldP spid="61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395536" y="836712"/>
            <a:ext cx="7776864" cy="194458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386" name="Line 4"/>
          <p:cNvSpPr>
            <a:spLocks noChangeShapeType="1"/>
          </p:cNvSpPr>
          <p:nvPr/>
        </p:nvSpPr>
        <p:spPr bwMode="auto">
          <a:xfrm>
            <a:off x="1331913" y="1700213"/>
            <a:ext cx="5545137" cy="0"/>
          </a:xfrm>
          <a:prstGeom prst="line">
            <a:avLst/>
          </a:prstGeom>
          <a:noFill/>
          <a:ln w="38100">
            <a:solidFill>
              <a:schemeClr val="tx1"/>
            </a:solidFill>
            <a:round/>
            <a:headEnd type="none" w="sm" len="sm"/>
            <a:tailEnd type="none" w="sm" len="sm"/>
          </a:ln>
        </p:spPr>
        <p:txBody>
          <a:bodyPr/>
          <a:lstStyle/>
          <a:p>
            <a:endParaRPr lang="cs-CZ"/>
          </a:p>
        </p:txBody>
      </p:sp>
      <p:sp>
        <p:nvSpPr>
          <p:cNvPr id="16387" name="Line 6"/>
          <p:cNvSpPr>
            <a:spLocks noChangeShapeType="1"/>
          </p:cNvSpPr>
          <p:nvPr/>
        </p:nvSpPr>
        <p:spPr bwMode="auto">
          <a:xfrm>
            <a:off x="1331913" y="1700213"/>
            <a:ext cx="0" cy="504825"/>
          </a:xfrm>
          <a:prstGeom prst="line">
            <a:avLst/>
          </a:prstGeom>
          <a:noFill/>
          <a:ln w="38100">
            <a:solidFill>
              <a:schemeClr val="tx1"/>
            </a:solidFill>
            <a:round/>
            <a:headEnd/>
            <a:tailEnd type="triangle" w="med" len="med"/>
          </a:ln>
        </p:spPr>
        <p:txBody>
          <a:bodyPr/>
          <a:lstStyle/>
          <a:p>
            <a:endParaRPr lang="cs-CZ"/>
          </a:p>
        </p:txBody>
      </p:sp>
      <p:sp>
        <p:nvSpPr>
          <p:cNvPr id="16388" name="Line 7"/>
          <p:cNvSpPr>
            <a:spLocks noChangeShapeType="1"/>
          </p:cNvSpPr>
          <p:nvPr/>
        </p:nvSpPr>
        <p:spPr bwMode="auto">
          <a:xfrm>
            <a:off x="6877050" y="1700213"/>
            <a:ext cx="0" cy="1081087"/>
          </a:xfrm>
          <a:prstGeom prst="line">
            <a:avLst/>
          </a:prstGeom>
          <a:noFill/>
          <a:ln w="38100">
            <a:solidFill>
              <a:schemeClr val="tx1"/>
            </a:solidFill>
            <a:round/>
            <a:headEnd/>
            <a:tailEnd type="triangle" w="med" len="med"/>
          </a:ln>
        </p:spPr>
        <p:txBody>
          <a:bodyPr/>
          <a:lstStyle/>
          <a:p>
            <a:endParaRPr lang="cs-CZ"/>
          </a:p>
        </p:txBody>
      </p:sp>
      <p:sp>
        <p:nvSpPr>
          <p:cNvPr id="16389" name="Text Box 8"/>
          <p:cNvSpPr txBox="1">
            <a:spLocks noChangeArrowheads="1"/>
          </p:cNvSpPr>
          <p:nvPr/>
        </p:nvSpPr>
        <p:spPr bwMode="auto">
          <a:xfrm>
            <a:off x="4716463" y="1052513"/>
            <a:ext cx="215900" cy="457200"/>
          </a:xfrm>
          <a:prstGeom prst="rect">
            <a:avLst/>
          </a:prstGeom>
          <a:noFill/>
          <a:ln w="9525">
            <a:noFill/>
            <a:miter lim="800000"/>
            <a:headEnd/>
            <a:tailEnd/>
          </a:ln>
        </p:spPr>
        <p:txBody>
          <a:bodyPr>
            <a:spAutoFit/>
          </a:bodyPr>
          <a:lstStyle/>
          <a:p>
            <a:pPr>
              <a:spcBef>
                <a:spcPct val="50000"/>
              </a:spcBef>
            </a:pPr>
            <a:r>
              <a:rPr lang="cs-CZ" sz="2400" b="1">
                <a:latin typeface="Times New Roman" pitchFamily="18" charset="0"/>
              </a:rPr>
              <a:t>O</a:t>
            </a:r>
          </a:p>
        </p:txBody>
      </p:sp>
      <p:sp>
        <p:nvSpPr>
          <p:cNvPr id="16390" name="Text Box 9"/>
          <p:cNvSpPr txBox="1">
            <a:spLocks noChangeArrowheads="1"/>
          </p:cNvSpPr>
          <p:nvPr/>
        </p:nvSpPr>
        <p:spPr bwMode="auto">
          <a:xfrm>
            <a:off x="1403350" y="1916113"/>
            <a:ext cx="576263" cy="366712"/>
          </a:xfrm>
          <a:prstGeom prst="rect">
            <a:avLst/>
          </a:prstGeom>
          <a:noFill/>
          <a:ln w="9525">
            <a:noFill/>
            <a:miter lim="800000"/>
            <a:headEnd/>
            <a:tailEnd/>
          </a:ln>
        </p:spPr>
        <p:txBody>
          <a:bodyPr>
            <a:spAutoFit/>
          </a:bodyPr>
          <a:lstStyle/>
          <a:p>
            <a:pPr>
              <a:spcBef>
                <a:spcPct val="50000"/>
              </a:spcBef>
            </a:pPr>
            <a:r>
              <a:rPr lang="cs-CZ"/>
              <a:t>F</a:t>
            </a:r>
            <a:r>
              <a:rPr lang="cs-CZ" baseline="-25000"/>
              <a:t>1</a:t>
            </a:r>
          </a:p>
        </p:txBody>
      </p:sp>
      <p:sp>
        <p:nvSpPr>
          <p:cNvPr id="16391" name="Text Box 10"/>
          <p:cNvSpPr txBox="1">
            <a:spLocks noChangeArrowheads="1"/>
          </p:cNvSpPr>
          <p:nvPr/>
        </p:nvSpPr>
        <p:spPr bwMode="auto">
          <a:xfrm>
            <a:off x="6948488" y="2205038"/>
            <a:ext cx="719137" cy="366712"/>
          </a:xfrm>
          <a:prstGeom prst="rect">
            <a:avLst/>
          </a:prstGeom>
          <a:noFill/>
          <a:ln w="9525">
            <a:noFill/>
            <a:miter lim="800000"/>
            <a:headEnd/>
            <a:tailEnd/>
          </a:ln>
        </p:spPr>
        <p:txBody>
          <a:bodyPr>
            <a:spAutoFit/>
          </a:bodyPr>
          <a:lstStyle/>
          <a:p>
            <a:pPr>
              <a:spcBef>
                <a:spcPct val="50000"/>
              </a:spcBef>
            </a:pPr>
            <a:r>
              <a:rPr lang="cs-CZ"/>
              <a:t>F</a:t>
            </a:r>
            <a:r>
              <a:rPr lang="cs-CZ" baseline="-25000"/>
              <a:t>2</a:t>
            </a:r>
          </a:p>
        </p:txBody>
      </p:sp>
      <p:sp>
        <p:nvSpPr>
          <p:cNvPr id="16392" name="Text Box 11"/>
          <p:cNvSpPr txBox="1">
            <a:spLocks noChangeArrowheads="1"/>
          </p:cNvSpPr>
          <p:nvPr/>
        </p:nvSpPr>
        <p:spPr bwMode="auto">
          <a:xfrm>
            <a:off x="2484438" y="1196975"/>
            <a:ext cx="647700" cy="396875"/>
          </a:xfrm>
          <a:prstGeom prst="rect">
            <a:avLst/>
          </a:prstGeom>
          <a:noFill/>
          <a:ln w="9525">
            <a:noFill/>
            <a:miter lim="800000"/>
            <a:headEnd/>
            <a:tailEnd/>
          </a:ln>
        </p:spPr>
        <p:txBody>
          <a:bodyPr>
            <a:spAutoFit/>
          </a:bodyPr>
          <a:lstStyle/>
          <a:p>
            <a:pPr>
              <a:spcBef>
                <a:spcPct val="50000"/>
              </a:spcBef>
            </a:pPr>
            <a:r>
              <a:rPr lang="cs-CZ" sz="2000" b="1"/>
              <a:t>a</a:t>
            </a:r>
            <a:r>
              <a:rPr lang="cs-CZ" sz="2000" b="1" baseline="-25000"/>
              <a:t>1</a:t>
            </a:r>
          </a:p>
        </p:txBody>
      </p:sp>
      <p:sp>
        <p:nvSpPr>
          <p:cNvPr id="16393" name="Text Box 12"/>
          <p:cNvSpPr txBox="1">
            <a:spLocks noChangeArrowheads="1"/>
          </p:cNvSpPr>
          <p:nvPr/>
        </p:nvSpPr>
        <p:spPr bwMode="auto">
          <a:xfrm>
            <a:off x="5435600" y="1196975"/>
            <a:ext cx="576263" cy="396875"/>
          </a:xfrm>
          <a:prstGeom prst="rect">
            <a:avLst/>
          </a:prstGeom>
          <a:noFill/>
          <a:ln w="9525">
            <a:noFill/>
            <a:miter lim="800000"/>
            <a:headEnd/>
            <a:tailEnd/>
          </a:ln>
        </p:spPr>
        <p:txBody>
          <a:bodyPr>
            <a:spAutoFit/>
          </a:bodyPr>
          <a:lstStyle/>
          <a:p>
            <a:pPr>
              <a:spcBef>
                <a:spcPct val="50000"/>
              </a:spcBef>
            </a:pPr>
            <a:r>
              <a:rPr lang="cs-CZ" sz="2000" b="1"/>
              <a:t>a</a:t>
            </a:r>
            <a:r>
              <a:rPr lang="cs-CZ" sz="2000" b="1" baseline="-25000"/>
              <a:t>2</a:t>
            </a:r>
          </a:p>
        </p:txBody>
      </p:sp>
      <p:sp>
        <p:nvSpPr>
          <p:cNvPr id="23565" name="Text Box 13"/>
          <p:cNvSpPr txBox="1">
            <a:spLocks noChangeArrowheads="1"/>
          </p:cNvSpPr>
          <p:nvPr/>
        </p:nvSpPr>
        <p:spPr bwMode="auto">
          <a:xfrm>
            <a:off x="251520" y="2996952"/>
            <a:ext cx="8640959" cy="3754874"/>
          </a:xfrm>
          <a:prstGeom prst="rect">
            <a:avLst/>
          </a:prstGeom>
          <a:solidFill>
            <a:srgbClr val="92D050"/>
          </a:solidFill>
          <a:ln w="9525">
            <a:noFill/>
            <a:miter lim="800000"/>
            <a:headEnd/>
            <a:tailEnd/>
          </a:ln>
        </p:spPr>
        <p:txBody>
          <a:bodyPr wrap="square">
            <a:spAutoFit/>
          </a:bodyPr>
          <a:lstStyle/>
          <a:p>
            <a:pPr>
              <a:spcBef>
                <a:spcPct val="50000"/>
              </a:spcBef>
            </a:pPr>
            <a:r>
              <a:rPr lang="cs-CZ" sz="2800" b="1" dirty="0">
                <a:latin typeface="Times New Roman" pitchFamily="18" charset="0"/>
              </a:rPr>
              <a:t>a</a:t>
            </a:r>
            <a:r>
              <a:rPr lang="cs-CZ" sz="2800" b="1" baseline="-25000" dirty="0">
                <a:latin typeface="Times New Roman" pitchFamily="18" charset="0"/>
              </a:rPr>
              <a:t>1</a:t>
            </a:r>
            <a:r>
              <a:rPr lang="cs-CZ" sz="2800" b="1" dirty="0">
                <a:latin typeface="Times New Roman" pitchFamily="18" charset="0"/>
              </a:rPr>
              <a:t> = rameno síly F</a:t>
            </a:r>
            <a:r>
              <a:rPr lang="cs-CZ" sz="2800" b="1" baseline="-25000" dirty="0">
                <a:latin typeface="Times New Roman" pitchFamily="18" charset="0"/>
              </a:rPr>
              <a:t>1</a:t>
            </a:r>
          </a:p>
          <a:p>
            <a:pPr>
              <a:spcBef>
                <a:spcPct val="50000"/>
              </a:spcBef>
            </a:pPr>
            <a:r>
              <a:rPr lang="cs-CZ" sz="2800" b="1" dirty="0">
                <a:latin typeface="Times New Roman" pitchFamily="18" charset="0"/>
              </a:rPr>
              <a:t>a</a:t>
            </a:r>
            <a:r>
              <a:rPr lang="cs-CZ" sz="2800" b="1" baseline="-25000" dirty="0">
                <a:latin typeface="Times New Roman" pitchFamily="18" charset="0"/>
              </a:rPr>
              <a:t>2</a:t>
            </a:r>
            <a:r>
              <a:rPr lang="cs-CZ" sz="2800" b="1" dirty="0">
                <a:latin typeface="Times New Roman" pitchFamily="18" charset="0"/>
              </a:rPr>
              <a:t> = rameno síly </a:t>
            </a:r>
            <a:r>
              <a:rPr lang="cs-CZ" sz="2800" b="1" dirty="0" smtClean="0">
                <a:latin typeface="Times New Roman" pitchFamily="18" charset="0"/>
              </a:rPr>
              <a:t>F</a:t>
            </a:r>
            <a:r>
              <a:rPr lang="cs-CZ" sz="2800" b="1" baseline="-25000" dirty="0" smtClean="0">
                <a:latin typeface="Times New Roman" pitchFamily="18" charset="0"/>
              </a:rPr>
              <a:t>2</a:t>
            </a:r>
          </a:p>
          <a:p>
            <a:pPr>
              <a:spcBef>
                <a:spcPct val="50000"/>
              </a:spcBef>
            </a:pPr>
            <a:r>
              <a:rPr lang="cs-CZ" sz="2800" b="1" dirty="0">
                <a:latin typeface="Times New Roman" pitchFamily="18" charset="0"/>
              </a:rPr>
              <a:t>Rameno síly je vzdálenost působiště síly od osy otáčení.</a:t>
            </a:r>
          </a:p>
          <a:p>
            <a:pPr>
              <a:spcBef>
                <a:spcPct val="50000"/>
              </a:spcBef>
            </a:pPr>
            <a:r>
              <a:rPr lang="cs-CZ" sz="2800" b="1" dirty="0" smtClean="0">
                <a:latin typeface="Times New Roman" pitchFamily="18" charset="0"/>
              </a:rPr>
              <a:t>O </a:t>
            </a:r>
            <a:r>
              <a:rPr lang="cs-CZ" sz="2800" b="1" dirty="0">
                <a:latin typeface="Times New Roman" pitchFamily="18" charset="0"/>
              </a:rPr>
              <a:t>= průsečík osy otáčení a páky</a:t>
            </a:r>
          </a:p>
          <a:p>
            <a:pPr>
              <a:spcBef>
                <a:spcPct val="50000"/>
              </a:spcBef>
            </a:pPr>
            <a:r>
              <a:rPr lang="cs-CZ" sz="2800" b="1" dirty="0" smtClean="0">
                <a:latin typeface="Times New Roman" pitchFamily="18" charset="0"/>
              </a:rPr>
              <a:t>POZNÁMKA:     Páka </a:t>
            </a:r>
            <a:r>
              <a:rPr lang="cs-CZ" sz="2800" b="1" dirty="0">
                <a:latin typeface="Times New Roman" pitchFamily="18" charset="0"/>
              </a:rPr>
              <a:t>patří mezi jednoduché stroje.</a:t>
            </a:r>
          </a:p>
          <a:p>
            <a:pPr>
              <a:spcBef>
                <a:spcPct val="50000"/>
              </a:spcBef>
            </a:pPr>
            <a:endParaRPr lang="cs-CZ" sz="2800" b="1" dirty="0">
              <a:latin typeface="Times New Roman" pitchFamily="18" charset="0"/>
            </a:endParaRPr>
          </a:p>
        </p:txBody>
      </p:sp>
      <p:sp>
        <p:nvSpPr>
          <p:cNvPr id="16395" name="AutoShape 17"/>
          <p:cNvSpPr>
            <a:spLocks noChangeArrowheads="1"/>
          </p:cNvSpPr>
          <p:nvPr/>
        </p:nvSpPr>
        <p:spPr bwMode="auto">
          <a:xfrm>
            <a:off x="4859338" y="1700213"/>
            <a:ext cx="288925" cy="649287"/>
          </a:xfrm>
          <a:prstGeom prst="triangle">
            <a:avLst>
              <a:gd name="adj" fmla="val 50000"/>
            </a:avLst>
          </a:prstGeom>
          <a:solidFill>
            <a:srgbClr val="800080"/>
          </a:solidFill>
          <a:ln w="9525">
            <a:solidFill>
              <a:schemeClr val="tx1"/>
            </a:solidFill>
            <a:miter lim="800000"/>
            <a:headEnd/>
            <a:tailEnd/>
          </a:ln>
        </p:spPr>
        <p:txBody>
          <a:bodyPr wrap="none" anchor="ctr"/>
          <a:lstStyle/>
          <a:p>
            <a:endParaRPr lang="cs-CZ"/>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5">
                                            <p:txEl>
                                              <p:pRg st="0" end="0"/>
                                            </p:txEl>
                                          </p:spTgt>
                                        </p:tgtEl>
                                        <p:attrNameLst>
                                          <p:attrName>style.visibility</p:attrName>
                                        </p:attrNameLst>
                                      </p:cBhvr>
                                      <p:to>
                                        <p:strVal val="visible"/>
                                      </p:to>
                                    </p:set>
                                    <p:animEffect transition="in" filter="box(in)">
                                      <p:cBhvr>
                                        <p:cTn id="12" dur="500"/>
                                        <p:tgtEl>
                                          <p:spTgt spid="2356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3565">
                                            <p:txEl>
                                              <p:pRg st="1" end="1"/>
                                            </p:txEl>
                                          </p:spTgt>
                                        </p:tgtEl>
                                        <p:attrNameLst>
                                          <p:attrName>style.visibility</p:attrName>
                                        </p:attrNameLst>
                                      </p:cBhvr>
                                      <p:to>
                                        <p:strVal val="visible"/>
                                      </p:to>
                                    </p:set>
                                    <p:animEffect transition="in" filter="box(in)">
                                      <p:cBhvr>
                                        <p:cTn id="15" dur="500"/>
                                        <p:tgtEl>
                                          <p:spTgt spid="23565">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3565">
                                            <p:txEl>
                                              <p:pRg st="2" end="2"/>
                                            </p:txEl>
                                          </p:spTgt>
                                        </p:tgtEl>
                                        <p:attrNameLst>
                                          <p:attrName>style.visibility</p:attrName>
                                        </p:attrNameLst>
                                      </p:cBhvr>
                                      <p:to>
                                        <p:strVal val="visible"/>
                                      </p:to>
                                    </p:set>
                                    <p:animEffect transition="in" filter="box(in)">
                                      <p:cBhvr>
                                        <p:cTn id="18" dur="500"/>
                                        <p:tgtEl>
                                          <p:spTgt spid="2356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3565">
                                            <p:txEl>
                                              <p:pRg st="3" end="3"/>
                                            </p:txEl>
                                          </p:spTgt>
                                        </p:tgtEl>
                                        <p:attrNameLst>
                                          <p:attrName>style.visibility</p:attrName>
                                        </p:attrNameLst>
                                      </p:cBhvr>
                                      <p:to>
                                        <p:strVal val="visible"/>
                                      </p:to>
                                    </p:set>
                                    <p:animEffect transition="in" filter="box(in)">
                                      <p:cBhvr>
                                        <p:cTn id="23" dur="500"/>
                                        <p:tgtEl>
                                          <p:spTgt spid="2356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3565">
                                            <p:txEl>
                                              <p:pRg st="4" end="4"/>
                                            </p:txEl>
                                          </p:spTgt>
                                        </p:tgtEl>
                                        <p:attrNameLst>
                                          <p:attrName>style.visibility</p:attrName>
                                        </p:attrNameLst>
                                      </p:cBhvr>
                                      <p:to>
                                        <p:strVal val="visible"/>
                                      </p:to>
                                    </p:set>
                                    <p:animEffect transition="in" filter="box(in)">
                                      <p:cBhvr>
                                        <p:cTn id="28" dur="500"/>
                                        <p:tgtEl>
                                          <p:spTgt spid="235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250825" y="188640"/>
            <a:ext cx="8820150" cy="2160240"/>
          </a:xfrm>
          <a:solidFill>
            <a:srgbClr val="92D050"/>
          </a:solidFill>
          <a:ln>
            <a:solidFill>
              <a:schemeClr val="tx1"/>
            </a:solidFill>
          </a:ln>
        </p:spPr>
        <p:txBody>
          <a:bodyPr/>
          <a:lstStyle/>
          <a:p>
            <a:pPr eaLnBrk="1" hangingPunct="1">
              <a:spcBef>
                <a:spcPts val="0"/>
              </a:spcBef>
              <a:buFontTx/>
              <a:buNone/>
              <a:tabLst>
                <a:tab pos="762000" algn="l"/>
              </a:tabLst>
            </a:pPr>
            <a:r>
              <a:rPr lang="cs-CZ" sz="2400" b="1" dirty="0" smtClean="0"/>
              <a:t>Příklad:</a:t>
            </a:r>
          </a:p>
          <a:p>
            <a:pPr eaLnBrk="1" hangingPunct="1">
              <a:spcBef>
                <a:spcPts val="0"/>
              </a:spcBef>
              <a:buFontTx/>
              <a:buNone/>
              <a:tabLst>
                <a:tab pos="762000" algn="l"/>
              </a:tabLst>
            </a:pPr>
            <a:r>
              <a:rPr lang="cs-CZ" sz="3600" dirty="0" smtClean="0">
                <a:latin typeface="Times New Roman" pitchFamily="18" charset="0"/>
              </a:rPr>
              <a:t>  </a:t>
            </a:r>
            <a:r>
              <a:rPr lang="cs-CZ" sz="2400" b="1" dirty="0" smtClean="0">
                <a:latin typeface="Times New Roman" pitchFamily="18" charset="0"/>
              </a:rPr>
              <a:t>Houpačku tvoří prkno podepřené uprostřed. Ve vzdálenosti 2m vpravo od osy sedí chlapec, který na houpačku působí silou 250N. Kam si sedne chlapec vlevo od osy, když na houpačku působí silou 400N, má-li být houpačka v rovnovážné poloze?</a:t>
            </a:r>
          </a:p>
        </p:txBody>
      </p:sp>
      <p:sp>
        <p:nvSpPr>
          <p:cNvPr id="7172" name="Rectangle 4"/>
          <p:cNvSpPr>
            <a:spLocks noChangeArrowheads="1"/>
          </p:cNvSpPr>
          <p:nvPr/>
        </p:nvSpPr>
        <p:spPr bwMode="auto">
          <a:xfrm>
            <a:off x="465137" y="2529320"/>
            <a:ext cx="2667000" cy="2592387"/>
          </a:xfrm>
          <a:prstGeom prst="rect">
            <a:avLst/>
          </a:prstGeom>
          <a:noFill/>
          <a:ln w="9525">
            <a:noFill/>
            <a:miter lim="800000"/>
            <a:headEnd/>
            <a:tailEnd/>
          </a:ln>
        </p:spPr>
        <p:txBody>
          <a:bodyPr lIns="92075" tIns="46038" rIns="92075" bIns="46038"/>
          <a:lstStyle/>
          <a:p>
            <a:pPr marL="342900" indent="-342900">
              <a:spcBef>
                <a:spcPct val="20000"/>
              </a:spcBef>
              <a:tabLst>
                <a:tab pos="762000" algn="l"/>
              </a:tabLst>
            </a:pPr>
            <a:r>
              <a:rPr lang="cs-CZ" sz="2400" b="1" dirty="0" smtClean="0"/>
              <a:t>Zápis:</a:t>
            </a:r>
          </a:p>
          <a:p>
            <a:pPr marL="342900" indent="-342900">
              <a:spcBef>
                <a:spcPct val="20000"/>
              </a:spcBef>
              <a:tabLst>
                <a:tab pos="762000" algn="l"/>
              </a:tabLst>
            </a:pPr>
            <a:r>
              <a:rPr lang="cs-CZ" sz="2400" b="1" dirty="0" smtClean="0"/>
              <a:t>F</a:t>
            </a:r>
            <a:r>
              <a:rPr lang="cs-CZ" sz="2400" b="1" baseline="-25000" dirty="0" smtClean="0"/>
              <a:t>1</a:t>
            </a:r>
            <a:r>
              <a:rPr lang="cs-CZ" sz="2400" b="1" dirty="0" smtClean="0"/>
              <a:t> </a:t>
            </a:r>
            <a:r>
              <a:rPr lang="cs-CZ" sz="2400" b="1" dirty="0"/>
              <a:t>= 250 N</a:t>
            </a:r>
          </a:p>
          <a:p>
            <a:pPr marL="342900" indent="-342900">
              <a:spcBef>
                <a:spcPct val="20000"/>
              </a:spcBef>
              <a:tabLst>
                <a:tab pos="762000" algn="l"/>
              </a:tabLst>
            </a:pPr>
            <a:r>
              <a:rPr lang="cs-CZ" sz="2400" b="1" dirty="0"/>
              <a:t>a</a:t>
            </a:r>
            <a:r>
              <a:rPr lang="cs-CZ" sz="2400" b="1" baseline="-25000" dirty="0"/>
              <a:t>1</a:t>
            </a:r>
            <a:r>
              <a:rPr lang="cs-CZ" sz="2400" b="1" dirty="0"/>
              <a:t> = 2 m</a:t>
            </a:r>
          </a:p>
          <a:p>
            <a:pPr marL="342900" indent="-342900">
              <a:spcBef>
                <a:spcPct val="20000"/>
              </a:spcBef>
              <a:tabLst>
                <a:tab pos="762000" algn="l"/>
              </a:tabLst>
            </a:pPr>
            <a:r>
              <a:rPr lang="cs-CZ" sz="2400" b="1" dirty="0"/>
              <a:t>F</a:t>
            </a:r>
            <a:r>
              <a:rPr lang="cs-CZ" sz="2400" b="1" baseline="-25000" dirty="0"/>
              <a:t>2</a:t>
            </a:r>
            <a:r>
              <a:rPr lang="cs-CZ" sz="2400" b="1" dirty="0"/>
              <a:t> = 400 N</a:t>
            </a:r>
          </a:p>
          <a:p>
            <a:pPr marL="342900" indent="-342900">
              <a:spcBef>
                <a:spcPct val="20000"/>
              </a:spcBef>
              <a:tabLst>
                <a:tab pos="762000" algn="l"/>
              </a:tabLst>
            </a:pPr>
            <a:r>
              <a:rPr lang="cs-CZ" sz="2400" b="1" dirty="0"/>
              <a:t>a</a:t>
            </a:r>
            <a:r>
              <a:rPr lang="cs-CZ" sz="2400" b="1" baseline="-25000" dirty="0"/>
              <a:t>2</a:t>
            </a:r>
            <a:r>
              <a:rPr lang="cs-CZ" sz="2400" b="1" dirty="0"/>
              <a:t> = ? m</a:t>
            </a:r>
          </a:p>
        </p:txBody>
      </p:sp>
      <p:sp>
        <p:nvSpPr>
          <p:cNvPr id="7173" name="Rectangle 5"/>
          <p:cNvSpPr>
            <a:spLocks noChangeArrowheads="1"/>
          </p:cNvSpPr>
          <p:nvPr/>
        </p:nvSpPr>
        <p:spPr bwMode="auto">
          <a:xfrm>
            <a:off x="3528023" y="2715852"/>
            <a:ext cx="4191000" cy="1066800"/>
          </a:xfrm>
          <a:prstGeom prst="rect">
            <a:avLst/>
          </a:prstGeom>
          <a:noFill/>
          <a:ln w="9525">
            <a:noFill/>
            <a:miter lim="800000"/>
            <a:headEnd/>
            <a:tailEnd/>
          </a:ln>
        </p:spPr>
        <p:txBody>
          <a:bodyPr lIns="92075" tIns="46038" rIns="92075" bIns="46038"/>
          <a:lstStyle/>
          <a:p>
            <a:pPr marL="342900" indent="-342900">
              <a:spcBef>
                <a:spcPct val="20000"/>
              </a:spcBef>
              <a:tabLst>
                <a:tab pos="762000" algn="l"/>
              </a:tabLst>
            </a:pPr>
            <a:r>
              <a:rPr lang="cs-CZ" sz="2400" b="1" dirty="0" smtClean="0"/>
              <a:t>Výpočet:</a:t>
            </a:r>
          </a:p>
          <a:p>
            <a:pPr marL="342900" indent="-342900">
              <a:spcBef>
                <a:spcPct val="20000"/>
              </a:spcBef>
              <a:tabLst>
                <a:tab pos="762000" algn="l"/>
              </a:tabLst>
            </a:pPr>
            <a:r>
              <a:rPr lang="cs-CZ" sz="2400" b="1" dirty="0" smtClean="0"/>
              <a:t>F</a:t>
            </a:r>
            <a:r>
              <a:rPr lang="cs-CZ" sz="2400" b="1" baseline="-25000" dirty="0" smtClean="0"/>
              <a:t>1</a:t>
            </a:r>
            <a:r>
              <a:rPr lang="cs-CZ" sz="2400" b="1" dirty="0" smtClean="0"/>
              <a:t>.a</a:t>
            </a:r>
            <a:r>
              <a:rPr lang="cs-CZ" sz="2400" b="1" baseline="-25000" dirty="0" smtClean="0"/>
              <a:t>1</a:t>
            </a:r>
            <a:r>
              <a:rPr lang="cs-CZ" sz="2400" b="1" dirty="0" smtClean="0"/>
              <a:t> </a:t>
            </a:r>
            <a:r>
              <a:rPr lang="cs-CZ" sz="2400" b="1" dirty="0"/>
              <a:t>= F</a:t>
            </a:r>
            <a:r>
              <a:rPr lang="cs-CZ" sz="2400" b="1" baseline="-25000" dirty="0"/>
              <a:t>2</a:t>
            </a:r>
            <a:r>
              <a:rPr lang="cs-CZ" sz="2400" b="1" dirty="0"/>
              <a:t>.a</a:t>
            </a:r>
            <a:r>
              <a:rPr lang="cs-CZ" sz="2400" b="1" baseline="-25000" dirty="0"/>
              <a:t>2</a:t>
            </a:r>
            <a:endParaRPr lang="cs-CZ" sz="2400" b="1" dirty="0"/>
          </a:p>
          <a:p>
            <a:pPr marL="342900" indent="-342900">
              <a:lnSpc>
                <a:spcPct val="50000"/>
              </a:lnSpc>
              <a:spcBef>
                <a:spcPct val="20000"/>
              </a:spcBef>
              <a:tabLst>
                <a:tab pos="762000" algn="l"/>
              </a:tabLst>
            </a:pPr>
            <a:endParaRPr lang="cs-CZ" sz="3600" dirty="0"/>
          </a:p>
        </p:txBody>
      </p:sp>
      <p:sp>
        <p:nvSpPr>
          <p:cNvPr id="7174" name="Rectangle 6"/>
          <p:cNvSpPr>
            <a:spLocks noChangeArrowheads="1"/>
          </p:cNvSpPr>
          <p:nvPr/>
        </p:nvSpPr>
        <p:spPr bwMode="auto">
          <a:xfrm>
            <a:off x="3528023" y="4244614"/>
            <a:ext cx="5486400" cy="685800"/>
          </a:xfrm>
          <a:prstGeom prst="rect">
            <a:avLst/>
          </a:prstGeom>
          <a:noFill/>
          <a:ln w="9525">
            <a:noFill/>
            <a:miter lim="800000"/>
            <a:headEnd/>
            <a:tailEnd/>
          </a:ln>
        </p:spPr>
        <p:txBody>
          <a:bodyPr lIns="92075" tIns="46038" rIns="92075" bIns="46038"/>
          <a:lstStyle/>
          <a:p>
            <a:pPr marL="342900" indent="-342900">
              <a:lnSpc>
                <a:spcPct val="50000"/>
              </a:lnSpc>
              <a:spcBef>
                <a:spcPct val="20000"/>
              </a:spcBef>
              <a:tabLst>
                <a:tab pos="762000" algn="l"/>
              </a:tabLst>
            </a:pPr>
            <a:r>
              <a:rPr lang="cs-CZ" sz="2400" b="1" dirty="0"/>
              <a:t>a</a:t>
            </a:r>
            <a:r>
              <a:rPr lang="cs-CZ" sz="2400" b="1" baseline="-25000" dirty="0"/>
              <a:t>2</a:t>
            </a:r>
            <a:r>
              <a:rPr lang="cs-CZ" sz="2400" b="1" dirty="0"/>
              <a:t> = </a:t>
            </a:r>
            <a:r>
              <a:rPr lang="cs-CZ" sz="2400" b="1" dirty="0" smtClean="0"/>
              <a:t>500:400 = 1,25 (m)</a:t>
            </a:r>
            <a:endParaRPr lang="cs-CZ" sz="2400" b="1" dirty="0"/>
          </a:p>
          <a:p>
            <a:pPr marL="342900" indent="-342900">
              <a:lnSpc>
                <a:spcPct val="50000"/>
              </a:lnSpc>
              <a:spcBef>
                <a:spcPct val="20000"/>
              </a:spcBef>
              <a:tabLst>
                <a:tab pos="762000" algn="l"/>
              </a:tabLst>
            </a:pPr>
            <a:endParaRPr lang="cs-CZ" sz="3600" dirty="0">
              <a:solidFill>
                <a:srgbClr val="CC0000"/>
              </a:solidFill>
            </a:endParaRPr>
          </a:p>
          <a:p>
            <a:pPr marL="342900" indent="-342900">
              <a:lnSpc>
                <a:spcPct val="50000"/>
              </a:lnSpc>
              <a:spcBef>
                <a:spcPct val="20000"/>
              </a:spcBef>
              <a:tabLst>
                <a:tab pos="762000" algn="l"/>
              </a:tabLst>
            </a:pPr>
            <a:endParaRPr lang="cs-CZ" sz="3600" dirty="0">
              <a:solidFill>
                <a:srgbClr val="CC0000"/>
              </a:solidFill>
            </a:endParaRPr>
          </a:p>
          <a:p>
            <a:pPr marL="342900" indent="-342900">
              <a:lnSpc>
                <a:spcPct val="50000"/>
              </a:lnSpc>
              <a:spcBef>
                <a:spcPct val="20000"/>
              </a:spcBef>
              <a:tabLst>
                <a:tab pos="762000" algn="l"/>
              </a:tabLst>
            </a:pPr>
            <a:endParaRPr lang="cs-CZ" sz="4400" baseline="-25000" dirty="0">
              <a:solidFill>
                <a:srgbClr val="FF0000"/>
              </a:solidFill>
            </a:endParaRPr>
          </a:p>
        </p:txBody>
      </p:sp>
      <p:sp>
        <p:nvSpPr>
          <p:cNvPr id="7175" name="Rectangle 7"/>
          <p:cNvSpPr>
            <a:spLocks noChangeArrowheads="1"/>
          </p:cNvSpPr>
          <p:nvPr/>
        </p:nvSpPr>
        <p:spPr bwMode="auto">
          <a:xfrm>
            <a:off x="3528023" y="3825514"/>
            <a:ext cx="4267200" cy="762000"/>
          </a:xfrm>
          <a:prstGeom prst="rect">
            <a:avLst/>
          </a:prstGeom>
          <a:noFill/>
          <a:ln w="9525">
            <a:noFill/>
            <a:miter lim="800000"/>
            <a:headEnd/>
            <a:tailEnd/>
          </a:ln>
        </p:spPr>
        <p:txBody>
          <a:bodyPr lIns="92075" tIns="46038" rIns="92075" bIns="46038"/>
          <a:lstStyle/>
          <a:p>
            <a:pPr marL="342900" indent="-342900">
              <a:lnSpc>
                <a:spcPct val="50000"/>
              </a:lnSpc>
              <a:spcBef>
                <a:spcPct val="20000"/>
              </a:spcBef>
              <a:tabLst>
                <a:tab pos="762000" algn="l"/>
              </a:tabLst>
            </a:pPr>
            <a:r>
              <a:rPr lang="cs-CZ" sz="2400" b="1" dirty="0"/>
              <a:t>250 </a:t>
            </a:r>
            <a:r>
              <a:rPr lang="cs-CZ" sz="2400" b="1" dirty="0">
                <a:cs typeface="Times New Roman" pitchFamily="18" charset="0"/>
              </a:rPr>
              <a:t>∙</a:t>
            </a:r>
            <a:r>
              <a:rPr lang="cs-CZ" sz="2400" b="1" dirty="0"/>
              <a:t>2 = 400</a:t>
            </a:r>
            <a:r>
              <a:rPr lang="cs-CZ" sz="2400" b="1" dirty="0">
                <a:cs typeface="Times New Roman" pitchFamily="18" charset="0"/>
              </a:rPr>
              <a:t>∙a</a:t>
            </a:r>
            <a:r>
              <a:rPr lang="cs-CZ" sz="2400" b="1" baseline="-25000" dirty="0">
                <a:cs typeface="Times New Roman" pitchFamily="18" charset="0"/>
              </a:rPr>
              <a:t>2</a:t>
            </a:r>
          </a:p>
        </p:txBody>
      </p:sp>
      <p:sp>
        <p:nvSpPr>
          <p:cNvPr id="7177" name="Line 9"/>
          <p:cNvSpPr>
            <a:spLocks noChangeShapeType="1"/>
          </p:cNvSpPr>
          <p:nvPr/>
        </p:nvSpPr>
        <p:spPr bwMode="auto">
          <a:xfrm>
            <a:off x="250825" y="5805488"/>
            <a:ext cx="3095625" cy="0"/>
          </a:xfrm>
          <a:prstGeom prst="line">
            <a:avLst/>
          </a:prstGeom>
          <a:noFill/>
          <a:ln w="9525">
            <a:solidFill>
              <a:schemeClr val="tx1"/>
            </a:solidFill>
            <a:round/>
            <a:headEnd/>
            <a:tailEnd/>
          </a:ln>
        </p:spPr>
        <p:txBody>
          <a:bodyPr/>
          <a:lstStyle/>
          <a:p>
            <a:endParaRPr lang="cs-CZ"/>
          </a:p>
        </p:txBody>
      </p:sp>
      <p:sp>
        <p:nvSpPr>
          <p:cNvPr id="7178" name="Text Box 10"/>
          <p:cNvSpPr txBox="1">
            <a:spLocks noChangeArrowheads="1"/>
          </p:cNvSpPr>
          <p:nvPr/>
        </p:nvSpPr>
        <p:spPr bwMode="auto">
          <a:xfrm>
            <a:off x="379848" y="4932506"/>
            <a:ext cx="8642350" cy="830997"/>
          </a:xfrm>
          <a:prstGeom prst="rect">
            <a:avLst/>
          </a:prstGeom>
          <a:solidFill>
            <a:srgbClr val="92D050"/>
          </a:solidFill>
          <a:ln w="9525">
            <a:solidFill>
              <a:schemeClr val="tx1"/>
            </a:solidFill>
            <a:miter lim="800000"/>
            <a:headEnd/>
            <a:tailEnd/>
          </a:ln>
        </p:spPr>
        <p:txBody>
          <a:bodyPr>
            <a:spAutoFit/>
          </a:bodyPr>
          <a:lstStyle/>
          <a:p>
            <a:pPr>
              <a:spcBef>
                <a:spcPts val="0"/>
              </a:spcBef>
            </a:pPr>
            <a:r>
              <a:rPr lang="cs-CZ" sz="2400" b="1" dirty="0" smtClean="0">
                <a:latin typeface="+mn-lt"/>
              </a:rPr>
              <a:t>ODPOVĚĎ: </a:t>
            </a:r>
          </a:p>
          <a:p>
            <a:pPr>
              <a:spcBef>
                <a:spcPts val="0"/>
              </a:spcBef>
            </a:pPr>
            <a:r>
              <a:rPr lang="cs-CZ" sz="2400" b="1" dirty="0" smtClean="0">
                <a:latin typeface="Times New Roman" pitchFamily="18" charset="0"/>
              </a:rPr>
              <a:t>Chlapec </a:t>
            </a:r>
            <a:r>
              <a:rPr lang="cs-CZ" sz="2400" b="1" dirty="0">
                <a:latin typeface="Times New Roman" pitchFamily="18" charset="0"/>
              </a:rPr>
              <a:t>se posadí do vzdálenosti 1,25 m vlevo od osy otáčení.</a:t>
            </a:r>
          </a:p>
        </p:txBody>
      </p:sp>
      <p:sp>
        <p:nvSpPr>
          <p:cNvPr id="2" name="Zástupný symbol pro zápatí 1"/>
          <p:cNvSpPr>
            <a:spLocks noGrp="1"/>
          </p:cNvSpPr>
          <p:nvPr>
            <p:ph type="ftr" sz="quarter" idx="11"/>
          </p:nvPr>
        </p:nvSpPr>
        <p:spPr/>
        <p:txBody>
          <a:bodyPr/>
          <a:lstStyle/>
          <a:p>
            <a:pPr>
              <a:defRPr/>
            </a:pPr>
            <a:r>
              <a:rPr lang="cs-CZ" dirty="0" smtClean="0"/>
              <a:t>VY_32_INOVACE_10 - PÁKA</a:t>
            </a:r>
            <a:endParaRPr lang="cs-CZ"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17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717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717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717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7172">
                                            <p:txEl>
                                              <p:pRg st="0" end="0"/>
                                            </p:txEl>
                                          </p:spTgt>
                                        </p:tgtEl>
                                        <p:attrNameLst>
                                          <p:attrName>style.visibility</p:attrName>
                                        </p:attrNameLst>
                                      </p:cBhvr>
                                      <p:to>
                                        <p:strVal val="visible"/>
                                      </p:to>
                                    </p:set>
                                    <p:anim calcmode="lin" valueType="num">
                                      <p:cBhvr>
                                        <p:cTn id="23" dur="500" fill="hold"/>
                                        <p:tgtEl>
                                          <p:spTgt spid="717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172">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7172">
                                            <p:txEl>
                                              <p:pRg st="0" end="0"/>
                                            </p:txEl>
                                          </p:spTgt>
                                        </p:tgtEl>
                                        <p:attrNameLst>
                                          <p:attrName>ppt_x</p:attrName>
                                        </p:attrNameLst>
                                      </p:cBhvr>
                                      <p:tavLst>
                                        <p:tav tm="0">
                                          <p:val>
                                            <p:fltVal val="0.5"/>
                                          </p:val>
                                        </p:tav>
                                        <p:tav tm="100000">
                                          <p:val>
                                            <p:strVal val="#ppt_x"/>
                                          </p:val>
                                        </p:tav>
                                      </p:tavLst>
                                    </p:anim>
                                    <p:anim calcmode="lin" valueType="num">
                                      <p:cBhvr>
                                        <p:cTn id="26" dur="500" fill="hold"/>
                                        <p:tgtEl>
                                          <p:spTgt spid="717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7172">
                                            <p:txEl>
                                              <p:pRg st="1" end="1"/>
                                            </p:txEl>
                                          </p:spTgt>
                                        </p:tgtEl>
                                        <p:attrNameLst>
                                          <p:attrName>style.visibility</p:attrName>
                                        </p:attrNameLst>
                                      </p:cBhvr>
                                      <p:to>
                                        <p:strVal val="visible"/>
                                      </p:to>
                                    </p:set>
                                    <p:anim calcmode="lin" valueType="num">
                                      <p:cBhvr>
                                        <p:cTn id="31" dur="500" fill="hold"/>
                                        <p:tgtEl>
                                          <p:spTgt spid="7172">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7172">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7172">
                                            <p:txEl>
                                              <p:pRg st="1" end="1"/>
                                            </p:txEl>
                                          </p:spTgt>
                                        </p:tgtEl>
                                        <p:attrNameLst>
                                          <p:attrName>ppt_x</p:attrName>
                                        </p:attrNameLst>
                                      </p:cBhvr>
                                      <p:tavLst>
                                        <p:tav tm="0">
                                          <p:val>
                                            <p:fltVal val="0.5"/>
                                          </p:val>
                                        </p:tav>
                                        <p:tav tm="100000">
                                          <p:val>
                                            <p:strVal val="#ppt_x"/>
                                          </p:val>
                                        </p:tav>
                                      </p:tavLst>
                                    </p:anim>
                                    <p:anim calcmode="lin" valueType="num">
                                      <p:cBhvr>
                                        <p:cTn id="34" dur="500" fill="hold"/>
                                        <p:tgtEl>
                                          <p:spTgt spid="7172">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7172">
                                            <p:txEl>
                                              <p:pRg st="2" end="2"/>
                                            </p:txEl>
                                          </p:spTgt>
                                        </p:tgtEl>
                                        <p:attrNameLst>
                                          <p:attrName>style.visibility</p:attrName>
                                        </p:attrNameLst>
                                      </p:cBhvr>
                                      <p:to>
                                        <p:strVal val="visible"/>
                                      </p:to>
                                    </p:set>
                                    <p:anim calcmode="lin" valueType="num">
                                      <p:cBhvr>
                                        <p:cTn id="39" dur="500" fill="hold"/>
                                        <p:tgtEl>
                                          <p:spTgt spid="7172">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7172">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7172">
                                            <p:txEl>
                                              <p:pRg st="2" end="2"/>
                                            </p:txEl>
                                          </p:spTgt>
                                        </p:tgtEl>
                                        <p:attrNameLst>
                                          <p:attrName>ppt_x</p:attrName>
                                        </p:attrNameLst>
                                      </p:cBhvr>
                                      <p:tavLst>
                                        <p:tav tm="0">
                                          <p:val>
                                            <p:fltVal val="0.5"/>
                                          </p:val>
                                        </p:tav>
                                        <p:tav tm="100000">
                                          <p:val>
                                            <p:strVal val="#ppt_x"/>
                                          </p:val>
                                        </p:tav>
                                      </p:tavLst>
                                    </p:anim>
                                    <p:anim calcmode="lin" valueType="num">
                                      <p:cBhvr>
                                        <p:cTn id="42" dur="500" fill="hold"/>
                                        <p:tgtEl>
                                          <p:spTgt spid="7172">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7172">
                                            <p:txEl>
                                              <p:pRg st="3" end="3"/>
                                            </p:txEl>
                                          </p:spTgt>
                                        </p:tgtEl>
                                        <p:attrNameLst>
                                          <p:attrName>style.visibility</p:attrName>
                                        </p:attrNameLst>
                                      </p:cBhvr>
                                      <p:to>
                                        <p:strVal val="visible"/>
                                      </p:to>
                                    </p:set>
                                    <p:anim calcmode="lin" valueType="num">
                                      <p:cBhvr>
                                        <p:cTn id="47" dur="500" fill="hold"/>
                                        <p:tgtEl>
                                          <p:spTgt spid="7172">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7172">
                                            <p:txEl>
                                              <p:pRg st="3" end="3"/>
                                            </p:txEl>
                                          </p:spTgt>
                                        </p:tgtEl>
                                        <p:attrNameLst>
                                          <p:attrName>ppt_h</p:attrName>
                                        </p:attrNameLst>
                                      </p:cBhvr>
                                      <p:tavLst>
                                        <p:tav tm="0">
                                          <p:val>
                                            <p:fltVal val="0"/>
                                          </p:val>
                                        </p:tav>
                                        <p:tav tm="100000">
                                          <p:val>
                                            <p:strVal val="#ppt_h"/>
                                          </p:val>
                                        </p:tav>
                                      </p:tavLst>
                                    </p:anim>
                                    <p:anim calcmode="lin" valueType="num">
                                      <p:cBhvr>
                                        <p:cTn id="49" dur="500" fill="hold"/>
                                        <p:tgtEl>
                                          <p:spTgt spid="7172">
                                            <p:txEl>
                                              <p:pRg st="3" end="3"/>
                                            </p:txEl>
                                          </p:spTgt>
                                        </p:tgtEl>
                                        <p:attrNameLst>
                                          <p:attrName>ppt_x</p:attrName>
                                        </p:attrNameLst>
                                      </p:cBhvr>
                                      <p:tavLst>
                                        <p:tav tm="0">
                                          <p:val>
                                            <p:fltVal val="0.5"/>
                                          </p:val>
                                        </p:tav>
                                        <p:tav tm="100000">
                                          <p:val>
                                            <p:strVal val="#ppt_x"/>
                                          </p:val>
                                        </p:tav>
                                      </p:tavLst>
                                    </p:anim>
                                    <p:anim calcmode="lin" valueType="num">
                                      <p:cBhvr>
                                        <p:cTn id="50" dur="500" fill="hold"/>
                                        <p:tgtEl>
                                          <p:spTgt spid="7172">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7172">
                                            <p:txEl>
                                              <p:pRg st="4" end="4"/>
                                            </p:txEl>
                                          </p:spTgt>
                                        </p:tgtEl>
                                        <p:attrNameLst>
                                          <p:attrName>style.visibility</p:attrName>
                                        </p:attrNameLst>
                                      </p:cBhvr>
                                      <p:to>
                                        <p:strVal val="visible"/>
                                      </p:to>
                                    </p:set>
                                    <p:anim calcmode="lin" valueType="num">
                                      <p:cBhvr>
                                        <p:cTn id="55" dur="500" fill="hold"/>
                                        <p:tgtEl>
                                          <p:spTgt spid="7172">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7172">
                                            <p:txEl>
                                              <p:pRg st="4" end="4"/>
                                            </p:txEl>
                                          </p:spTgt>
                                        </p:tgtEl>
                                        <p:attrNameLst>
                                          <p:attrName>ppt_h</p:attrName>
                                        </p:attrNameLst>
                                      </p:cBhvr>
                                      <p:tavLst>
                                        <p:tav tm="0">
                                          <p:val>
                                            <p:fltVal val="0"/>
                                          </p:val>
                                        </p:tav>
                                        <p:tav tm="100000">
                                          <p:val>
                                            <p:strVal val="#ppt_h"/>
                                          </p:val>
                                        </p:tav>
                                      </p:tavLst>
                                    </p:anim>
                                    <p:anim calcmode="lin" valueType="num">
                                      <p:cBhvr>
                                        <p:cTn id="57" dur="500" fill="hold"/>
                                        <p:tgtEl>
                                          <p:spTgt spid="7172">
                                            <p:txEl>
                                              <p:pRg st="4" end="4"/>
                                            </p:txEl>
                                          </p:spTgt>
                                        </p:tgtEl>
                                        <p:attrNameLst>
                                          <p:attrName>ppt_x</p:attrName>
                                        </p:attrNameLst>
                                      </p:cBhvr>
                                      <p:tavLst>
                                        <p:tav tm="0">
                                          <p:val>
                                            <p:fltVal val="0.5"/>
                                          </p:val>
                                        </p:tav>
                                        <p:tav tm="100000">
                                          <p:val>
                                            <p:strVal val="#ppt_x"/>
                                          </p:val>
                                        </p:tav>
                                      </p:tavLst>
                                    </p:anim>
                                    <p:anim calcmode="lin" valueType="num">
                                      <p:cBhvr>
                                        <p:cTn id="58" dur="500" fill="hold"/>
                                        <p:tgtEl>
                                          <p:spTgt spid="7172">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7177"/>
                                        </p:tgtEl>
                                        <p:attrNameLst>
                                          <p:attrName>style.visibility</p:attrName>
                                        </p:attrNameLst>
                                      </p:cBhvr>
                                      <p:to>
                                        <p:strVal val="visible"/>
                                      </p:to>
                                    </p:set>
                                    <p:animEffect transition="in" filter="box(in)">
                                      <p:cBhvr>
                                        <p:cTn id="63" dur="500"/>
                                        <p:tgtEl>
                                          <p:spTgt spid="7177"/>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528" fill="hold" grpId="0" nodeType="clickEffect">
                                  <p:stCondLst>
                                    <p:cond delay="0"/>
                                  </p:stCondLst>
                                  <p:childTnLst>
                                    <p:set>
                                      <p:cBhvr>
                                        <p:cTn id="67" dur="1" fill="hold">
                                          <p:stCondLst>
                                            <p:cond delay="0"/>
                                          </p:stCondLst>
                                        </p:cTn>
                                        <p:tgtEl>
                                          <p:spTgt spid="7173"/>
                                        </p:tgtEl>
                                        <p:attrNameLst>
                                          <p:attrName>style.visibility</p:attrName>
                                        </p:attrNameLst>
                                      </p:cBhvr>
                                      <p:to>
                                        <p:strVal val="visible"/>
                                      </p:to>
                                    </p:set>
                                    <p:anim calcmode="lin" valueType="num">
                                      <p:cBhvr>
                                        <p:cTn id="68" dur="500" fill="hold"/>
                                        <p:tgtEl>
                                          <p:spTgt spid="7173"/>
                                        </p:tgtEl>
                                        <p:attrNameLst>
                                          <p:attrName>ppt_w</p:attrName>
                                        </p:attrNameLst>
                                      </p:cBhvr>
                                      <p:tavLst>
                                        <p:tav tm="0">
                                          <p:val>
                                            <p:fltVal val="0"/>
                                          </p:val>
                                        </p:tav>
                                        <p:tav tm="100000">
                                          <p:val>
                                            <p:strVal val="#ppt_w"/>
                                          </p:val>
                                        </p:tav>
                                      </p:tavLst>
                                    </p:anim>
                                    <p:anim calcmode="lin" valueType="num">
                                      <p:cBhvr>
                                        <p:cTn id="69" dur="500" fill="hold"/>
                                        <p:tgtEl>
                                          <p:spTgt spid="7173"/>
                                        </p:tgtEl>
                                        <p:attrNameLst>
                                          <p:attrName>ppt_h</p:attrName>
                                        </p:attrNameLst>
                                      </p:cBhvr>
                                      <p:tavLst>
                                        <p:tav tm="0">
                                          <p:val>
                                            <p:fltVal val="0"/>
                                          </p:val>
                                        </p:tav>
                                        <p:tav tm="100000">
                                          <p:val>
                                            <p:strVal val="#ppt_h"/>
                                          </p:val>
                                        </p:tav>
                                      </p:tavLst>
                                    </p:anim>
                                    <p:anim calcmode="lin" valueType="num">
                                      <p:cBhvr>
                                        <p:cTn id="70" dur="500" fill="hold"/>
                                        <p:tgtEl>
                                          <p:spTgt spid="7173"/>
                                        </p:tgtEl>
                                        <p:attrNameLst>
                                          <p:attrName>ppt_x</p:attrName>
                                        </p:attrNameLst>
                                      </p:cBhvr>
                                      <p:tavLst>
                                        <p:tav tm="0">
                                          <p:val>
                                            <p:fltVal val="0.5"/>
                                          </p:val>
                                        </p:tav>
                                        <p:tav tm="100000">
                                          <p:val>
                                            <p:strVal val="#ppt_x"/>
                                          </p:val>
                                        </p:tav>
                                      </p:tavLst>
                                    </p:anim>
                                    <p:anim calcmode="lin" valueType="num">
                                      <p:cBhvr>
                                        <p:cTn id="71" dur="500" fill="hold"/>
                                        <p:tgtEl>
                                          <p:spTgt spid="7173"/>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528" fill="hold" grpId="0" nodeType="clickEffect">
                                  <p:stCondLst>
                                    <p:cond delay="0"/>
                                  </p:stCondLst>
                                  <p:childTnLst>
                                    <p:set>
                                      <p:cBhvr>
                                        <p:cTn id="75" dur="1" fill="hold">
                                          <p:stCondLst>
                                            <p:cond delay="0"/>
                                          </p:stCondLst>
                                        </p:cTn>
                                        <p:tgtEl>
                                          <p:spTgt spid="7175">
                                            <p:txEl>
                                              <p:pRg st="0" end="0"/>
                                            </p:txEl>
                                          </p:spTgt>
                                        </p:tgtEl>
                                        <p:attrNameLst>
                                          <p:attrName>style.visibility</p:attrName>
                                        </p:attrNameLst>
                                      </p:cBhvr>
                                      <p:to>
                                        <p:strVal val="visible"/>
                                      </p:to>
                                    </p:set>
                                    <p:anim calcmode="lin" valueType="num">
                                      <p:cBhvr>
                                        <p:cTn id="76" dur="500" fill="hold"/>
                                        <p:tgtEl>
                                          <p:spTgt spid="7175">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7175">
                                            <p:txEl>
                                              <p:pRg st="0" end="0"/>
                                            </p:txEl>
                                          </p:spTgt>
                                        </p:tgtEl>
                                        <p:attrNameLst>
                                          <p:attrName>ppt_h</p:attrName>
                                        </p:attrNameLst>
                                      </p:cBhvr>
                                      <p:tavLst>
                                        <p:tav tm="0">
                                          <p:val>
                                            <p:fltVal val="0"/>
                                          </p:val>
                                        </p:tav>
                                        <p:tav tm="100000">
                                          <p:val>
                                            <p:strVal val="#ppt_h"/>
                                          </p:val>
                                        </p:tav>
                                      </p:tavLst>
                                    </p:anim>
                                    <p:anim calcmode="lin" valueType="num">
                                      <p:cBhvr>
                                        <p:cTn id="78" dur="500" fill="hold"/>
                                        <p:tgtEl>
                                          <p:spTgt spid="7175">
                                            <p:txEl>
                                              <p:pRg st="0" end="0"/>
                                            </p:txEl>
                                          </p:spTgt>
                                        </p:tgtEl>
                                        <p:attrNameLst>
                                          <p:attrName>ppt_x</p:attrName>
                                        </p:attrNameLst>
                                      </p:cBhvr>
                                      <p:tavLst>
                                        <p:tav tm="0">
                                          <p:val>
                                            <p:fltVal val="0.5"/>
                                          </p:val>
                                        </p:tav>
                                        <p:tav tm="100000">
                                          <p:val>
                                            <p:strVal val="#ppt_x"/>
                                          </p:val>
                                        </p:tav>
                                      </p:tavLst>
                                    </p:anim>
                                    <p:anim calcmode="lin" valueType="num">
                                      <p:cBhvr>
                                        <p:cTn id="79" dur="500" fill="hold"/>
                                        <p:tgtEl>
                                          <p:spTgt spid="717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528" fill="hold" grpId="0" nodeType="clickEffect">
                                  <p:stCondLst>
                                    <p:cond delay="0"/>
                                  </p:stCondLst>
                                  <p:childTnLst>
                                    <p:set>
                                      <p:cBhvr>
                                        <p:cTn id="83" dur="1" fill="hold">
                                          <p:stCondLst>
                                            <p:cond delay="0"/>
                                          </p:stCondLst>
                                        </p:cTn>
                                        <p:tgtEl>
                                          <p:spTgt spid="7174">
                                            <p:txEl>
                                              <p:pRg st="0" end="0"/>
                                            </p:txEl>
                                          </p:spTgt>
                                        </p:tgtEl>
                                        <p:attrNameLst>
                                          <p:attrName>style.visibility</p:attrName>
                                        </p:attrNameLst>
                                      </p:cBhvr>
                                      <p:to>
                                        <p:strVal val="visible"/>
                                      </p:to>
                                    </p:set>
                                    <p:anim calcmode="lin" valueType="num">
                                      <p:cBhvr>
                                        <p:cTn id="84" dur="500" fill="hold"/>
                                        <p:tgtEl>
                                          <p:spTgt spid="7174">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7174">
                                            <p:txEl>
                                              <p:pRg st="0" end="0"/>
                                            </p:txEl>
                                          </p:spTgt>
                                        </p:tgtEl>
                                        <p:attrNameLst>
                                          <p:attrName>ppt_h</p:attrName>
                                        </p:attrNameLst>
                                      </p:cBhvr>
                                      <p:tavLst>
                                        <p:tav tm="0">
                                          <p:val>
                                            <p:fltVal val="0"/>
                                          </p:val>
                                        </p:tav>
                                        <p:tav tm="100000">
                                          <p:val>
                                            <p:strVal val="#ppt_h"/>
                                          </p:val>
                                        </p:tav>
                                      </p:tavLst>
                                    </p:anim>
                                    <p:anim calcmode="lin" valueType="num">
                                      <p:cBhvr>
                                        <p:cTn id="86" dur="500" fill="hold"/>
                                        <p:tgtEl>
                                          <p:spTgt spid="7174">
                                            <p:txEl>
                                              <p:pRg st="0" end="0"/>
                                            </p:txEl>
                                          </p:spTgt>
                                        </p:tgtEl>
                                        <p:attrNameLst>
                                          <p:attrName>ppt_x</p:attrName>
                                        </p:attrNameLst>
                                      </p:cBhvr>
                                      <p:tavLst>
                                        <p:tav tm="0">
                                          <p:val>
                                            <p:fltVal val="0.5"/>
                                          </p:val>
                                        </p:tav>
                                        <p:tav tm="100000">
                                          <p:val>
                                            <p:strVal val="#ppt_x"/>
                                          </p:val>
                                        </p:tav>
                                      </p:tavLst>
                                    </p:anim>
                                    <p:anim calcmode="lin" valueType="num">
                                      <p:cBhvr>
                                        <p:cTn id="87" dur="500" fill="hold"/>
                                        <p:tgtEl>
                                          <p:spTgt spid="717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7178"/>
                                        </p:tgtEl>
                                        <p:attrNameLst>
                                          <p:attrName>style.visibility</p:attrName>
                                        </p:attrNameLst>
                                      </p:cBhvr>
                                      <p:to>
                                        <p:strVal val="visible"/>
                                      </p:to>
                                    </p:set>
                                    <p:animEffect transition="in" filter="box(in)">
                                      <p:cBhvr>
                                        <p:cTn id="92"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build="p" autoUpdateAnimBg="0"/>
      <p:bldP spid="7173" grpId="0" autoUpdateAnimBg="0"/>
      <p:bldP spid="7174" grpId="0" build="p" autoUpdateAnimBg="0"/>
      <p:bldP spid="7175" grpId="0" build="p" autoUpdateAnimBg="0"/>
      <p:bldP spid="7177" grpId="0" animBg="1"/>
      <p:bldP spid="717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57200" y="274638"/>
            <a:ext cx="7543800" cy="762000"/>
          </a:xfrm>
        </p:spPr>
        <p:txBody>
          <a:bodyPr>
            <a:normAutofit/>
          </a:bodyPr>
          <a:lstStyle/>
          <a:p>
            <a:pPr marL="54864" indent="0" eaLnBrk="1" fontAlgn="auto" hangingPunct="1">
              <a:spcAft>
                <a:spcPts val="0"/>
              </a:spcAft>
              <a:defRPr/>
            </a:pPr>
            <a:r>
              <a:rPr lang="cs-CZ" dirty="0" smtClean="0">
                <a:solidFill>
                  <a:schemeClr val="tx2">
                    <a:tint val="100000"/>
                    <a:shade val="90000"/>
                    <a:satMod val="250000"/>
                    <a:alpha val="100000"/>
                  </a:schemeClr>
                </a:solidFill>
              </a:rPr>
              <a:t>DRUHY </a:t>
            </a:r>
            <a:r>
              <a:rPr lang="cs-CZ" dirty="0">
                <a:solidFill>
                  <a:schemeClr val="tx2">
                    <a:tint val="100000"/>
                    <a:shade val="90000"/>
                    <a:satMod val="250000"/>
                    <a:alpha val="100000"/>
                  </a:schemeClr>
                </a:solidFill>
              </a:rPr>
              <a:t>páky</a:t>
            </a:r>
          </a:p>
        </p:txBody>
      </p:sp>
      <p:sp>
        <p:nvSpPr>
          <p:cNvPr id="2" name="Zástupný symbol pro zápatí 1"/>
          <p:cNvSpPr>
            <a:spLocks noGrp="1"/>
          </p:cNvSpPr>
          <p:nvPr>
            <p:ph type="ftr" sz="quarter" idx="11"/>
          </p:nvPr>
        </p:nvSpPr>
        <p:spPr/>
        <p:txBody>
          <a:bodyPr/>
          <a:lstStyle/>
          <a:p>
            <a:pPr>
              <a:defRPr/>
            </a:pPr>
            <a:r>
              <a:rPr lang="cs-CZ" altLang="en-US" smtClean="0"/>
              <a:t>VY_32_INOVACE_10 - PÁKA</a:t>
            </a:r>
            <a:endParaRPr lang="cs-CZ" altLang="en-US"/>
          </a:p>
        </p:txBody>
      </p:sp>
      <p:pic>
        <p:nvPicPr>
          <p:cNvPr id="4098" name="Picture 2" descr="C:\Users\Klíma\AppData\Local\Microsoft\Windows\Temporary Internet Files\Content.IE5\47YIB2PR\MP9004092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268760"/>
            <a:ext cx="2232248"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146463" y="4365104"/>
            <a:ext cx="2729946"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sz="2000" b="1" dirty="0" smtClean="0"/>
              <a:t>KE  KTERÉMU DRUHU  PÁKY PATŘÍ  TYTO  VÁHY?</a:t>
            </a:r>
            <a:endParaRPr lang="cs-CZ" sz="2000" b="1" dirty="0"/>
          </a:p>
        </p:txBody>
      </p:sp>
      <p:graphicFrame>
        <p:nvGraphicFramePr>
          <p:cNvPr id="7" name="Diagram 6"/>
          <p:cNvGraphicFramePr/>
          <p:nvPr>
            <p:extLst>
              <p:ext uri="{D42A27DB-BD31-4B8C-83A1-F6EECF244321}">
                <p14:modId xmlns:p14="http://schemas.microsoft.com/office/powerpoint/2010/main" val="2037768489"/>
              </p:ext>
            </p:extLst>
          </p:nvPr>
        </p:nvGraphicFramePr>
        <p:xfrm>
          <a:off x="60176" y="112474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F5092519-586F-4F11-9161-B710FBAEB160}"/>
                                            </p:graphicEl>
                                          </p:spTgt>
                                        </p:tgtEl>
                                        <p:attrNameLst>
                                          <p:attrName>style.visibility</p:attrName>
                                        </p:attrNameLst>
                                      </p:cBhvr>
                                      <p:to>
                                        <p:strVal val="visible"/>
                                      </p:to>
                                    </p:set>
                                    <p:animEffect transition="in" filter="wipe(up)">
                                      <p:cBhvr>
                                        <p:cTn id="7" dur="500"/>
                                        <p:tgtEl>
                                          <p:spTgt spid="7">
                                            <p:graphicEl>
                                              <a:dgm id="{F5092519-586F-4F11-9161-B710FBAEB16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C352A8AF-EEBC-42C6-8816-158F3EAC887A}"/>
                                            </p:graphicEl>
                                          </p:spTgt>
                                        </p:tgtEl>
                                        <p:attrNameLst>
                                          <p:attrName>style.visibility</p:attrName>
                                        </p:attrNameLst>
                                      </p:cBhvr>
                                      <p:to>
                                        <p:strVal val="visible"/>
                                      </p:to>
                                    </p:set>
                                    <p:animEffect transition="in" filter="wipe(up)">
                                      <p:cBhvr>
                                        <p:cTn id="10" dur="500"/>
                                        <p:tgtEl>
                                          <p:spTgt spid="7">
                                            <p:graphicEl>
                                              <a:dgm id="{C352A8AF-EEBC-42C6-8816-158F3EAC887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6A050519-ED93-466D-A2CD-8C3A5E39FFFF}"/>
                                            </p:graphicEl>
                                          </p:spTgt>
                                        </p:tgtEl>
                                        <p:attrNameLst>
                                          <p:attrName>style.visibility</p:attrName>
                                        </p:attrNameLst>
                                      </p:cBhvr>
                                      <p:to>
                                        <p:strVal val="visible"/>
                                      </p:to>
                                    </p:set>
                                    <p:animEffect transition="in" filter="wipe(up)">
                                      <p:cBhvr>
                                        <p:cTn id="15" dur="500"/>
                                        <p:tgtEl>
                                          <p:spTgt spid="7">
                                            <p:graphicEl>
                                              <a:dgm id="{6A050519-ED93-466D-A2CD-8C3A5E39FFFF}"/>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AD43F2D2-9636-4F14-A770-83BD5BD6E62F}"/>
                                            </p:graphicEl>
                                          </p:spTgt>
                                        </p:tgtEl>
                                        <p:attrNameLst>
                                          <p:attrName>style.visibility</p:attrName>
                                        </p:attrNameLst>
                                      </p:cBhvr>
                                      <p:to>
                                        <p:strVal val="visible"/>
                                      </p:to>
                                    </p:set>
                                    <p:animEffect transition="in" filter="wipe(up)">
                                      <p:cBhvr>
                                        <p:cTn id="18" dur="500"/>
                                        <p:tgtEl>
                                          <p:spTgt spid="7">
                                            <p:graphicEl>
                                              <a:dgm id="{AD43F2D2-9636-4F14-A770-83BD5BD6E62F}"/>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graphicEl>
                                              <a:dgm id="{E3DB972C-C2C9-478A-A941-8C5E3F983252}"/>
                                            </p:graphicEl>
                                          </p:spTgt>
                                        </p:tgtEl>
                                        <p:attrNameLst>
                                          <p:attrName>style.visibility</p:attrName>
                                        </p:attrNameLst>
                                      </p:cBhvr>
                                      <p:to>
                                        <p:strVal val="visible"/>
                                      </p:to>
                                    </p:set>
                                    <p:animEffect transition="in" filter="wipe(up)">
                                      <p:cBhvr>
                                        <p:cTn id="21" dur="500"/>
                                        <p:tgtEl>
                                          <p:spTgt spid="7">
                                            <p:graphicEl>
                                              <a:dgm id="{E3DB972C-C2C9-478A-A941-8C5E3F98325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graphicEl>
                                              <a:dgm id="{B455D06D-8BEE-4687-8834-BFCFC62B4CA1}"/>
                                            </p:graphicEl>
                                          </p:spTgt>
                                        </p:tgtEl>
                                        <p:attrNameLst>
                                          <p:attrName>style.visibility</p:attrName>
                                        </p:attrNameLst>
                                      </p:cBhvr>
                                      <p:to>
                                        <p:strVal val="visible"/>
                                      </p:to>
                                    </p:set>
                                    <p:animEffect transition="in" filter="wipe(up)">
                                      <p:cBhvr>
                                        <p:cTn id="26" dur="500"/>
                                        <p:tgtEl>
                                          <p:spTgt spid="7">
                                            <p:graphicEl>
                                              <a:dgm id="{B455D06D-8BEE-4687-8834-BFCFC62B4CA1}"/>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graphicEl>
                                              <a:dgm id="{4672E3C4-A98F-4016-AF82-1CF0FC7B11EE}"/>
                                            </p:graphicEl>
                                          </p:spTgt>
                                        </p:tgtEl>
                                        <p:attrNameLst>
                                          <p:attrName>style.visibility</p:attrName>
                                        </p:attrNameLst>
                                      </p:cBhvr>
                                      <p:to>
                                        <p:strVal val="visible"/>
                                      </p:to>
                                    </p:set>
                                    <p:animEffect transition="in" filter="wipe(up)">
                                      <p:cBhvr>
                                        <p:cTn id="29" dur="500"/>
                                        <p:tgtEl>
                                          <p:spTgt spid="7">
                                            <p:graphicEl>
                                              <a:dgm id="{4672E3C4-A98F-4016-AF82-1CF0FC7B11EE}"/>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
                                            <p:graphicEl>
                                              <a:dgm id="{58788EE3-6AC0-465B-93A0-C8AB3A39E7F6}"/>
                                            </p:graphicEl>
                                          </p:spTgt>
                                        </p:tgtEl>
                                        <p:attrNameLst>
                                          <p:attrName>style.visibility</p:attrName>
                                        </p:attrNameLst>
                                      </p:cBhvr>
                                      <p:to>
                                        <p:strVal val="visible"/>
                                      </p:to>
                                    </p:set>
                                    <p:animEffect transition="in" filter="wipe(up)">
                                      <p:cBhvr>
                                        <p:cTn id="32" dur="500"/>
                                        <p:tgtEl>
                                          <p:spTgt spid="7">
                                            <p:graphicEl>
                                              <a:dgm id="{58788EE3-6AC0-465B-93A0-C8AB3A39E7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graphicEl>
                                              <a:dgm id="{825570BF-438B-4D6A-8958-8A60790E7E11}"/>
                                            </p:graphicEl>
                                          </p:spTgt>
                                        </p:tgtEl>
                                        <p:attrNameLst>
                                          <p:attrName>style.visibility</p:attrName>
                                        </p:attrNameLst>
                                      </p:cBhvr>
                                      <p:to>
                                        <p:strVal val="visible"/>
                                      </p:to>
                                    </p:set>
                                    <p:animEffect transition="in" filter="wipe(up)">
                                      <p:cBhvr>
                                        <p:cTn id="37" dur="500"/>
                                        <p:tgtEl>
                                          <p:spTgt spid="7">
                                            <p:graphicEl>
                                              <a:dgm id="{825570BF-438B-4D6A-8958-8A60790E7E11}"/>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
                                            <p:graphicEl>
                                              <a:dgm id="{82EEA515-B262-40E7-9FFB-760CFF3A39BE}"/>
                                            </p:graphicEl>
                                          </p:spTgt>
                                        </p:tgtEl>
                                        <p:attrNameLst>
                                          <p:attrName>style.visibility</p:attrName>
                                        </p:attrNameLst>
                                      </p:cBhvr>
                                      <p:to>
                                        <p:strVal val="visible"/>
                                      </p:to>
                                    </p:set>
                                    <p:animEffect transition="in" filter="wipe(up)">
                                      <p:cBhvr>
                                        <p:cTn id="40" dur="500"/>
                                        <p:tgtEl>
                                          <p:spTgt spid="7">
                                            <p:graphicEl>
                                              <a:dgm id="{82EEA515-B262-40E7-9FFB-760CFF3A39BE}"/>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graphicEl>
                                              <a:dgm id="{41C88569-E639-4110-9525-A7343EA85392}"/>
                                            </p:graphicEl>
                                          </p:spTgt>
                                        </p:tgtEl>
                                        <p:attrNameLst>
                                          <p:attrName>style.visibility</p:attrName>
                                        </p:attrNameLst>
                                      </p:cBhvr>
                                      <p:to>
                                        <p:strVal val="visible"/>
                                      </p:to>
                                    </p:set>
                                    <p:animEffect transition="in" filter="wipe(up)">
                                      <p:cBhvr>
                                        <p:cTn id="43" dur="500"/>
                                        <p:tgtEl>
                                          <p:spTgt spid="7">
                                            <p:graphicEl>
                                              <a:dgm id="{41C88569-E639-4110-9525-A7343EA8539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graphicEl>
                                              <a:dgm id="{94C66DA0-262B-476F-A1DF-E72A7B57A03D}"/>
                                            </p:graphicEl>
                                          </p:spTgt>
                                        </p:tgtEl>
                                        <p:attrNameLst>
                                          <p:attrName>style.visibility</p:attrName>
                                        </p:attrNameLst>
                                      </p:cBhvr>
                                      <p:to>
                                        <p:strVal val="visible"/>
                                      </p:to>
                                    </p:set>
                                    <p:animEffect transition="in" filter="wipe(up)">
                                      <p:cBhvr>
                                        <p:cTn id="48" dur="500"/>
                                        <p:tgtEl>
                                          <p:spTgt spid="7">
                                            <p:graphicEl>
                                              <a:dgm id="{94C66DA0-262B-476F-A1DF-E72A7B57A03D}"/>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7">
                                            <p:graphicEl>
                                              <a:dgm id="{7C48C31F-FF40-46BF-A3A1-798535EABBDB}"/>
                                            </p:graphicEl>
                                          </p:spTgt>
                                        </p:tgtEl>
                                        <p:attrNameLst>
                                          <p:attrName>style.visibility</p:attrName>
                                        </p:attrNameLst>
                                      </p:cBhvr>
                                      <p:to>
                                        <p:strVal val="visible"/>
                                      </p:to>
                                    </p:set>
                                    <p:animEffect transition="in" filter="wipe(up)">
                                      <p:cBhvr>
                                        <p:cTn id="51" dur="500"/>
                                        <p:tgtEl>
                                          <p:spTgt spid="7">
                                            <p:graphicEl>
                                              <a:dgm id="{7C48C31F-FF40-46BF-A3A1-798535EABBDB}"/>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7">
                                            <p:graphicEl>
                                              <a:dgm id="{1DA8F534-D678-4576-B9AA-EFE77D062D76}"/>
                                            </p:graphicEl>
                                          </p:spTgt>
                                        </p:tgtEl>
                                        <p:attrNameLst>
                                          <p:attrName>style.visibility</p:attrName>
                                        </p:attrNameLst>
                                      </p:cBhvr>
                                      <p:to>
                                        <p:strVal val="visible"/>
                                      </p:to>
                                    </p:set>
                                    <p:animEffect transition="in" filter="wipe(up)">
                                      <p:cBhvr>
                                        <p:cTn id="54" dur="500"/>
                                        <p:tgtEl>
                                          <p:spTgt spid="7">
                                            <p:graphicEl>
                                              <a:dgm id="{1DA8F534-D678-4576-B9AA-EFE77D062D76}"/>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4098"/>
                                        </p:tgtEl>
                                        <p:attrNameLst>
                                          <p:attrName>style.visibility</p:attrName>
                                        </p:attrNameLst>
                                      </p:cBhvr>
                                      <p:to>
                                        <p:strVal val="visible"/>
                                      </p:to>
                                    </p:set>
                                    <p:animEffect transition="in" filter="circle(in)">
                                      <p:cBhvr>
                                        <p:cTn id="59" dur="2000"/>
                                        <p:tgtEl>
                                          <p:spTgt spid="409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left)">
                                      <p:cBhvr>
                                        <p:cTn id="64" dur="500"/>
                                        <p:tgtEl>
                                          <p:spTgt spid="4">
                                            <p:bg/>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wipe(left)">
                                      <p:cBhvr>
                                        <p:cTn id="6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sz="half" idx="1"/>
          </p:nvPr>
        </p:nvSpPr>
        <p:spPr>
          <a:xfrm>
            <a:off x="468313" y="3500438"/>
            <a:ext cx="3308350" cy="900112"/>
          </a:xfrm>
        </p:spPr>
        <p:txBody>
          <a:bodyPr/>
          <a:lstStyle/>
          <a:p>
            <a:pPr marL="0" indent="0" eaLnBrk="1" hangingPunct="1">
              <a:buFont typeface="Wingdings" pitchFamily="2" charset="2"/>
              <a:buNone/>
            </a:pPr>
            <a:r>
              <a:rPr lang="cs-CZ" sz="3200" b="1" smtClean="0">
                <a:solidFill>
                  <a:srgbClr val="00B0F0"/>
                </a:solidFill>
                <a:latin typeface="Times New Roman" pitchFamily="18" charset="0"/>
              </a:rPr>
              <a:t>jednozvratná</a:t>
            </a:r>
          </a:p>
        </p:txBody>
      </p:sp>
      <p:sp>
        <p:nvSpPr>
          <p:cNvPr id="4" name="Zástupný symbol pro zápatí 3"/>
          <p:cNvSpPr>
            <a:spLocks noGrp="1"/>
          </p:cNvSpPr>
          <p:nvPr>
            <p:ph type="ftr" sz="quarter" idx="11"/>
          </p:nvPr>
        </p:nvSpPr>
        <p:spPr/>
        <p:txBody>
          <a:bodyPr/>
          <a:lstStyle/>
          <a:p>
            <a:pPr>
              <a:defRPr/>
            </a:pPr>
            <a:r>
              <a:rPr lang="cs-CZ" altLang="en-US" smtClean="0"/>
              <a:t>VY_32_INOVACE_10 - PÁKA</a:t>
            </a:r>
            <a:endParaRPr lang="cs-CZ" altLang="en-US"/>
          </a:p>
        </p:txBody>
      </p:sp>
      <p:sp>
        <p:nvSpPr>
          <p:cNvPr id="27652" name="Rectangle 4"/>
          <p:cNvSpPr>
            <a:spLocks noChangeArrowheads="1"/>
          </p:cNvSpPr>
          <p:nvPr/>
        </p:nvSpPr>
        <p:spPr bwMode="auto">
          <a:xfrm>
            <a:off x="468313" y="404813"/>
            <a:ext cx="1981200" cy="685800"/>
          </a:xfrm>
          <a:prstGeom prst="rect">
            <a:avLst/>
          </a:prstGeom>
          <a:noFill/>
          <a:ln w="9525">
            <a:noFill/>
            <a:miter lim="800000"/>
            <a:headEnd/>
            <a:tailEnd/>
          </a:ln>
        </p:spPr>
        <p:txBody>
          <a:bodyPr lIns="92075" tIns="46038" rIns="92075" bIns="46038"/>
          <a:lstStyle/>
          <a:p>
            <a:pPr>
              <a:spcBef>
                <a:spcPct val="20000"/>
              </a:spcBef>
              <a:buClr>
                <a:schemeClr val="tx2"/>
              </a:buClr>
              <a:buSzPct val="70000"/>
              <a:buFont typeface="Wingdings" pitchFamily="2" charset="2"/>
              <a:buNone/>
            </a:pPr>
            <a:r>
              <a:rPr lang="cs-CZ" sz="4000" b="1">
                <a:solidFill>
                  <a:srgbClr val="CC0000"/>
                </a:solidFill>
                <a:latin typeface="Times New Roman" pitchFamily="18" charset="0"/>
              </a:rPr>
              <a:t>Páka</a:t>
            </a:r>
            <a:endParaRPr lang="cs-CZ" sz="4000">
              <a:solidFill>
                <a:srgbClr val="CC0000"/>
              </a:solidFill>
              <a:latin typeface="Times New Roman" pitchFamily="18" charset="0"/>
            </a:endParaRPr>
          </a:p>
        </p:txBody>
      </p:sp>
      <p:sp>
        <p:nvSpPr>
          <p:cNvPr id="27653" name="Rectangle 5"/>
          <p:cNvSpPr>
            <a:spLocks noChangeArrowheads="1"/>
          </p:cNvSpPr>
          <p:nvPr/>
        </p:nvSpPr>
        <p:spPr bwMode="auto">
          <a:xfrm>
            <a:off x="179388" y="1125538"/>
            <a:ext cx="3048000" cy="762000"/>
          </a:xfrm>
          <a:prstGeom prst="rect">
            <a:avLst/>
          </a:prstGeom>
          <a:noFill/>
          <a:ln w="9525">
            <a:noFill/>
            <a:miter lim="800000"/>
            <a:headEnd/>
            <a:tailEnd/>
          </a:ln>
        </p:spPr>
        <p:txBody>
          <a:bodyPr lIns="92075" tIns="46038" rIns="92075" bIns="46038"/>
          <a:lstStyle/>
          <a:p>
            <a:pPr marL="3333750" indent="-3333750">
              <a:spcBef>
                <a:spcPct val="20000"/>
              </a:spcBef>
              <a:buClr>
                <a:schemeClr val="tx2"/>
              </a:buClr>
              <a:buSzPct val="70000"/>
              <a:buFont typeface="Wingdings" pitchFamily="2" charset="2"/>
              <a:buNone/>
            </a:pPr>
            <a:r>
              <a:rPr lang="cs-CZ" sz="3500"/>
              <a:t> </a:t>
            </a:r>
            <a:r>
              <a:rPr lang="cs-CZ" sz="3200" b="1">
                <a:solidFill>
                  <a:srgbClr val="00B0F0"/>
                </a:solidFill>
                <a:latin typeface="Times New Roman" pitchFamily="18" charset="0"/>
              </a:rPr>
              <a:t>dvojzvratná</a:t>
            </a:r>
          </a:p>
        </p:txBody>
      </p:sp>
      <p:grpSp>
        <p:nvGrpSpPr>
          <p:cNvPr id="2" name="Group 6"/>
          <p:cNvGrpSpPr>
            <a:grpSpLocks/>
          </p:cNvGrpSpPr>
          <p:nvPr/>
        </p:nvGrpSpPr>
        <p:grpSpPr bwMode="auto">
          <a:xfrm>
            <a:off x="5087938" y="1128713"/>
            <a:ext cx="3181350" cy="2133600"/>
            <a:chOff x="432" y="2640"/>
            <a:chExt cx="2004" cy="1344"/>
          </a:xfrm>
        </p:grpSpPr>
        <p:sp>
          <p:nvSpPr>
            <p:cNvPr id="20497" name="Line 7"/>
            <p:cNvSpPr>
              <a:spLocks noChangeShapeType="1"/>
            </p:cNvSpPr>
            <p:nvPr/>
          </p:nvSpPr>
          <p:spPr bwMode="auto">
            <a:xfrm>
              <a:off x="432" y="3120"/>
              <a:ext cx="1968" cy="0"/>
            </a:xfrm>
            <a:prstGeom prst="line">
              <a:avLst/>
            </a:prstGeom>
            <a:noFill/>
            <a:ln w="38100" cap="sq">
              <a:solidFill>
                <a:schemeClr val="tx1"/>
              </a:solidFill>
              <a:round/>
              <a:headEnd type="none" w="sm" len="sm"/>
              <a:tailEnd type="none" w="sm" len="sm"/>
            </a:ln>
          </p:spPr>
          <p:txBody>
            <a:bodyPr wrap="none" anchor="ctr"/>
            <a:lstStyle/>
            <a:p>
              <a:endParaRPr lang="cs-CZ"/>
            </a:p>
          </p:txBody>
        </p:sp>
        <p:sp>
          <p:nvSpPr>
            <p:cNvPr id="20498" name="AutoShape 8"/>
            <p:cNvSpPr>
              <a:spLocks noChangeArrowheads="1"/>
            </p:cNvSpPr>
            <p:nvPr/>
          </p:nvSpPr>
          <p:spPr bwMode="auto">
            <a:xfrm>
              <a:off x="1680" y="3120"/>
              <a:ext cx="192" cy="240"/>
            </a:xfrm>
            <a:prstGeom prst="flowChartExtract">
              <a:avLst/>
            </a:prstGeom>
            <a:solidFill>
              <a:srgbClr val="993366"/>
            </a:solidFill>
            <a:ln w="12700" cap="sq">
              <a:solidFill>
                <a:schemeClr val="tx1"/>
              </a:solidFill>
              <a:miter lim="800000"/>
              <a:headEnd type="none" w="sm" len="sm"/>
              <a:tailEnd type="none" w="sm" len="sm"/>
            </a:ln>
          </p:spPr>
          <p:txBody>
            <a:bodyPr wrap="none" anchor="ctr"/>
            <a:lstStyle/>
            <a:p>
              <a:endParaRPr lang="cs-CZ"/>
            </a:p>
          </p:txBody>
        </p:sp>
        <p:sp>
          <p:nvSpPr>
            <p:cNvPr id="20499" name="Line 9"/>
            <p:cNvSpPr>
              <a:spLocks noChangeShapeType="1"/>
            </p:cNvSpPr>
            <p:nvPr/>
          </p:nvSpPr>
          <p:spPr bwMode="auto">
            <a:xfrm>
              <a:off x="2400" y="3120"/>
              <a:ext cx="0" cy="864"/>
            </a:xfrm>
            <a:prstGeom prst="line">
              <a:avLst/>
            </a:prstGeom>
            <a:noFill/>
            <a:ln w="38100" cap="sq">
              <a:solidFill>
                <a:srgbClr val="FF0000"/>
              </a:solidFill>
              <a:round/>
              <a:headEnd type="none" w="sm" len="sm"/>
              <a:tailEnd type="triangle" w="sm" len="sm"/>
            </a:ln>
          </p:spPr>
          <p:txBody>
            <a:bodyPr wrap="none" anchor="ctr"/>
            <a:lstStyle/>
            <a:p>
              <a:endParaRPr lang="cs-CZ"/>
            </a:p>
          </p:txBody>
        </p:sp>
        <p:sp>
          <p:nvSpPr>
            <p:cNvPr id="20500" name="Line 10"/>
            <p:cNvSpPr>
              <a:spLocks noChangeShapeType="1"/>
            </p:cNvSpPr>
            <p:nvPr/>
          </p:nvSpPr>
          <p:spPr bwMode="auto">
            <a:xfrm>
              <a:off x="432" y="3120"/>
              <a:ext cx="0" cy="480"/>
            </a:xfrm>
            <a:prstGeom prst="line">
              <a:avLst/>
            </a:prstGeom>
            <a:noFill/>
            <a:ln w="38100" cap="sq">
              <a:solidFill>
                <a:srgbClr val="FF0000"/>
              </a:solidFill>
              <a:round/>
              <a:headEnd type="none" w="sm" len="sm"/>
              <a:tailEnd type="triangle" w="sm" len="sm"/>
            </a:ln>
          </p:spPr>
          <p:txBody>
            <a:bodyPr wrap="none" anchor="ctr"/>
            <a:lstStyle/>
            <a:p>
              <a:endParaRPr lang="cs-CZ"/>
            </a:p>
          </p:txBody>
        </p:sp>
        <p:sp>
          <p:nvSpPr>
            <p:cNvPr id="20501" name="Text Box 11"/>
            <p:cNvSpPr txBox="1">
              <a:spLocks noChangeArrowheads="1"/>
            </p:cNvSpPr>
            <p:nvPr/>
          </p:nvSpPr>
          <p:spPr bwMode="auto">
            <a:xfrm>
              <a:off x="960" y="2640"/>
              <a:ext cx="432" cy="404"/>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cs-CZ" sz="3600">
                  <a:solidFill>
                    <a:srgbClr val="CC0000"/>
                  </a:solidFill>
                  <a:latin typeface="Times New Roman" pitchFamily="18" charset="0"/>
                </a:rPr>
                <a:t>a</a:t>
              </a:r>
              <a:r>
                <a:rPr lang="cs-CZ" sz="3600" baseline="-25000">
                  <a:solidFill>
                    <a:srgbClr val="CC0000"/>
                  </a:solidFill>
                  <a:latin typeface="Times New Roman" pitchFamily="18" charset="0"/>
                </a:rPr>
                <a:t>1</a:t>
              </a:r>
            </a:p>
          </p:txBody>
        </p:sp>
        <p:sp>
          <p:nvSpPr>
            <p:cNvPr id="20502" name="Text Box 12"/>
            <p:cNvSpPr txBox="1">
              <a:spLocks noChangeArrowheads="1"/>
            </p:cNvSpPr>
            <p:nvPr/>
          </p:nvSpPr>
          <p:spPr bwMode="auto">
            <a:xfrm>
              <a:off x="1872" y="2640"/>
              <a:ext cx="432" cy="404"/>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cs-CZ" sz="3600">
                  <a:solidFill>
                    <a:srgbClr val="CC0000"/>
                  </a:solidFill>
                  <a:latin typeface="Times New Roman" pitchFamily="18" charset="0"/>
                </a:rPr>
                <a:t>a</a:t>
              </a:r>
              <a:r>
                <a:rPr lang="cs-CZ" sz="3600" baseline="-25000">
                  <a:solidFill>
                    <a:srgbClr val="CC0000"/>
                  </a:solidFill>
                  <a:latin typeface="Times New Roman" pitchFamily="18" charset="0"/>
                </a:rPr>
                <a:t>2</a:t>
              </a:r>
            </a:p>
          </p:txBody>
        </p:sp>
        <p:sp>
          <p:nvSpPr>
            <p:cNvPr id="20503" name="Rectangle 13"/>
            <p:cNvSpPr>
              <a:spLocks noChangeArrowheads="1"/>
            </p:cNvSpPr>
            <p:nvPr/>
          </p:nvSpPr>
          <p:spPr bwMode="auto">
            <a:xfrm>
              <a:off x="432" y="3120"/>
              <a:ext cx="372" cy="404"/>
            </a:xfrm>
            <a:prstGeom prst="rect">
              <a:avLst/>
            </a:prstGeom>
            <a:noFill/>
            <a:ln w="12700" cap="sq">
              <a:noFill/>
              <a:miter lim="800000"/>
              <a:headEnd type="none" w="sm" len="sm"/>
              <a:tailEnd type="none" w="sm" len="sm"/>
            </a:ln>
          </p:spPr>
          <p:txBody>
            <a:bodyPr wrap="none">
              <a:spAutoFit/>
            </a:bodyPr>
            <a:lstStyle/>
            <a:p>
              <a:pPr eaLnBrk="0" hangingPunct="0"/>
              <a:r>
                <a:rPr lang="cs-CZ" sz="3600">
                  <a:solidFill>
                    <a:srgbClr val="CC0000"/>
                  </a:solidFill>
                  <a:latin typeface="Times New Roman" pitchFamily="18" charset="0"/>
                </a:rPr>
                <a:t>F</a:t>
              </a:r>
              <a:r>
                <a:rPr lang="cs-CZ" sz="3600" baseline="-25000">
                  <a:solidFill>
                    <a:srgbClr val="CC0000"/>
                  </a:solidFill>
                  <a:latin typeface="Times New Roman" pitchFamily="18" charset="0"/>
                </a:rPr>
                <a:t>1</a:t>
              </a:r>
            </a:p>
          </p:txBody>
        </p:sp>
        <p:sp>
          <p:nvSpPr>
            <p:cNvPr id="20504" name="Rectangle 14"/>
            <p:cNvSpPr>
              <a:spLocks noChangeArrowheads="1"/>
            </p:cNvSpPr>
            <p:nvPr/>
          </p:nvSpPr>
          <p:spPr bwMode="auto">
            <a:xfrm>
              <a:off x="2064" y="3120"/>
              <a:ext cx="372" cy="404"/>
            </a:xfrm>
            <a:prstGeom prst="rect">
              <a:avLst/>
            </a:prstGeom>
            <a:noFill/>
            <a:ln w="12700" cap="sq">
              <a:noFill/>
              <a:miter lim="800000"/>
              <a:headEnd type="none" w="sm" len="sm"/>
              <a:tailEnd type="none" w="sm" len="sm"/>
            </a:ln>
          </p:spPr>
          <p:txBody>
            <a:bodyPr wrap="none">
              <a:spAutoFit/>
            </a:bodyPr>
            <a:lstStyle/>
            <a:p>
              <a:pPr eaLnBrk="0" hangingPunct="0"/>
              <a:r>
                <a:rPr lang="cs-CZ" sz="3600">
                  <a:solidFill>
                    <a:srgbClr val="CC0000"/>
                  </a:solidFill>
                  <a:latin typeface="Times New Roman" pitchFamily="18" charset="0"/>
                </a:rPr>
                <a:t>F</a:t>
              </a:r>
              <a:r>
                <a:rPr lang="cs-CZ" sz="3600" baseline="-25000">
                  <a:solidFill>
                    <a:srgbClr val="CC0000"/>
                  </a:solidFill>
                  <a:latin typeface="Times New Roman" pitchFamily="18" charset="0"/>
                </a:rPr>
                <a:t>2</a:t>
              </a:r>
            </a:p>
          </p:txBody>
        </p:sp>
      </p:grpSp>
      <p:grpSp>
        <p:nvGrpSpPr>
          <p:cNvPr id="3" name="Group 15"/>
          <p:cNvGrpSpPr>
            <a:grpSpLocks/>
          </p:cNvGrpSpPr>
          <p:nvPr/>
        </p:nvGrpSpPr>
        <p:grpSpPr bwMode="auto">
          <a:xfrm>
            <a:off x="4824830" y="4251326"/>
            <a:ext cx="3810000" cy="1981200"/>
            <a:chOff x="2832" y="2640"/>
            <a:chExt cx="2400" cy="1248"/>
          </a:xfrm>
        </p:grpSpPr>
        <p:sp>
          <p:nvSpPr>
            <p:cNvPr id="20489" name="Line 16"/>
            <p:cNvSpPr>
              <a:spLocks noChangeShapeType="1"/>
            </p:cNvSpPr>
            <p:nvPr/>
          </p:nvSpPr>
          <p:spPr bwMode="auto">
            <a:xfrm>
              <a:off x="3168" y="3120"/>
              <a:ext cx="1968" cy="0"/>
            </a:xfrm>
            <a:prstGeom prst="line">
              <a:avLst/>
            </a:prstGeom>
            <a:noFill/>
            <a:ln w="38100" cap="sq">
              <a:solidFill>
                <a:schemeClr val="tx1"/>
              </a:solidFill>
              <a:round/>
              <a:headEnd type="none" w="sm" len="sm"/>
              <a:tailEnd type="none" w="sm" len="sm"/>
            </a:ln>
          </p:spPr>
          <p:txBody>
            <a:bodyPr wrap="none" anchor="ctr"/>
            <a:lstStyle/>
            <a:p>
              <a:endParaRPr lang="cs-CZ"/>
            </a:p>
          </p:txBody>
        </p:sp>
        <p:sp>
          <p:nvSpPr>
            <p:cNvPr id="20490" name="AutoShape 17"/>
            <p:cNvSpPr>
              <a:spLocks noChangeArrowheads="1"/>
            </p:cNvSpPr>
            <p:nvPr/>
          </p:nvSpPr>
          <p:spPr bwMode="auto">
            <a:xfrm>
              <a:off x="5040" y="3120"/>
              <a:ext cx="192" cy="240"/>
            </a:xfrm>
            <a:prstGeom prst="flowChartExtract">
              <a:avLst/>
            </a:prstGeom>
            <a:solidFill>
              <a:srgbClr val="993366"/>
            </a:solidFill>
            <a:ln w="12700" cap="sq">
              <a:solidFill>
                <a:schemeClr val="tx1"/>
              </a:solidFill>
              <a:miter lim="800000"/>
              <a:headEnd type="none" w="sm" len="sm"/>
              <a:tailEnd type="none" w="sm" len="sm"/>
            </a:ln>
          </p:spPr>
          <p:txBody>
            <a:bodyPr wrap="none" anchor="ctr"/>
            <a:lstStyle/>
            <a:p>
              <a:endParaRPr lang="cs-CZ"/>
            </a:p>
          </p:txBody>
        </p:sp>
        <p:sp>
          <p:nvSpPr>
            <p:cNvPr id="20491" name="Line 18"/>
            <p:cNvSpPr>
              <a:spLocks noChangeShapeType="1"/>
            </p:cNvSpPr>
            <p:nvPr/>
          </p:nvSpPr>
          <p:spPr bwMode="auto">
            <a:xfrm flipV="1">
              <a:off x="3168" y="2832"/>
              <a:ext cx="0" cy="288"/>
            </a:xfrm>
            <a:prstGeom prst="line">
              <a:avLst/>
            </a:prstGeom>
            <a:noFill/>
            <a:ln w="38100" cap="sq">
              <a:solidFill>
                <a:srgbClr val="FF0000"/>
              </a:solidFill>
              <a:round/>
              <a:headEnd type="none" w="sm" len="sm"/>
              <a:tailEnd type="triangle" w="sm" len="sm"/>
            </a:ln>
          </p:spPr>
          <p:txBody>
            <a:bodyPr wrap="none" anchor="ctr"/>
            <a:lstStyle/>
            <a:p>
              <a:endParaRPr lang="cs-CZ"/>
            </a:p>
          </p:txBody>
        </p:sp>
        <p:sp>
          <p:nvSpPr>
            <p:cNvPr id="20492" name="Line 19"/>
            <p:cNvSpPr>
              <a:spLocks noChangeShapeType="1"/>
            </p:cNvSpPr>
            <p:nvPr/>
          </p:nvSpPr>
          <p:spPr bwMode="auto">
            <a:xfrm>
              <a:off x="4032" y="3120"/>
              <a:ext cx="0" cy="768"/>
            </a:xfrm>
            <a:prstGeom prst="line">
              <a:avLst/>
            </a:prstGeom>
            <a:noFill/>
            <a:ln w="38100" cap="sq">
              <a:solidFill>
                <a:srgbClr val="FF0000"/>
              </a:solidFill>
              <a:round/>
              <a:headEnd type="none" w="sm" len="sm"/>
              <a:tailEnd type="triangle" w="sm" len="sm"/>
            </a:ln>
          </p:spPr>
          <p:txBody>
            <a:bodyPr wrap="none" anchor="ctr"/>
            <a:lstStyle/>
            <a:p>
              <a:endParaRPr lang="cs-CZ"/>
            </a:p>
          </p:txBody>
        </p:sp>
        <p:sp>
          <p:nvSpPr>
            <p:cNvPr id="20493" name="Text Box 20"/>
            <p:cNvSpPr txBox="1">
              <a:spLocks noChangeArrowheads="1"/>
            </p:cNvSpPr>
            <p:nvPr/>
          </p:nvSpPr>
          <p:spPr bwMode="auto">
            <a:xfrm>
              <a:off x="3840" y="2640"/>
              <a:ext cx="432" cy="404"/>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cs-CZ" sz="3600">
                  <a:solidFill>
                    <a:srgbClr val="CC0000"/>
                  </a:solidFill>
                  <a:latin typeface="Times New Roman" pitchFamily="18" charset="0"/>
                </a:rPr>
                <a:t>a</a:t>
              </a:r>
              <a:r>
                <a:rPr lang="cs-CZ" sz="3600" baseline="-25000">
                  <a:solidFill>
                    <a:srgbClr val="CC0000"/>
                  </a:solidFill>
                  <a:latin typeface="Times New Roman" pitchFamily="18" charset="0"/>
                </a:rPr>
                <a:t>1</a:t>
              </a:r>
            </a:p>
          </p:txBody>
        </p:sp>
        <p:sp>
          <p:nvSpPr>
            <p:cNvPr id="20494" name="Text Box 21"/>
            <p:cNvSpPr txBox="1">
              <a:spLocks noChangeArrowheads="1"/>
            </p:cNvSpPr>
            <p:nvPr/>
          </p:nvSpPr>
          <p:spPr bwMode="auto">
            <a:xfrm>
              <a:off x="4416" y="3072"/>
              <a:ext cx="432" cy="404"/>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cs-CZ" sz="3600">
                  <a:solidFill>
                    <a:srgbClr val="CC0000"/>
                  </a:solidFill>
                  <a:latin typeface="Times New Roman" pitchFamily="18" charset="0"/>
                </a:rPr>
                <a:t>a</a:t>
              </a:r>
              <a:r>
                <a:rPr lang="cs-CZ" sz="3600" baseline="-25000">
                  <a:solidFill>
                    <a:srgbClr val="CC0000"/>
                  </a:solidFill>
                  <a:latin typeface="Times New Roman" pitchFamily="18" charset="0"/>
                </a:rPr>
                <a:t>2</a:t>
              </a:r>
            </a:p>
          </p:txBody>
        </p:sp>
        <p:sp>
          <p:nvSpPr>
            <p:cNvPr id="20495" name="Rectangle 22"/>
            <p:cNvSpPr>
              <a:spLocks noChangeArrowheads="1"/>
            </p:cNvSpPr>
            <p:nvPr/>
          </p:nvSpPr>
          <p:spPr bwMode="auto">
            <a:xfrm>
              <a:off x="2832" y="2688"/>
              <a:ext cx="372" cy="404"/>
            </a:xfrm>
            <a:prstGeom prst="rect">
              <a:avLst/>
            </a:prstGeom>
            <a:noFill/>
            <a:ln w="12700" cap="sq">
              <a:noFill/>
              <a:miter lim="800000"/>
              <a:headEnd type="none" w="sm" len="sm"/>
              <a:tailEnd type="none" w="sm" len="sm"/>
            </a:ln>
          </p:spPr>
          <p:txBody>
            <a:bodyPr wrap="none">
              <a:spAutoFit/>
            </a:bodyPr>
            <a:lstStyle/>
            <a:p>
              <a:pPr eaLnBrk="0" hangingPunct="0"/>
              <a:r>
                <a:rPr lang="cs-CZ" sz="3600">
                  <a:solidFill>
                    <a:srgbClr val="CC0000"/>
                  </a:solidFill>
                  <a:latin typeface="Times New Roman" pitchFamily="18" charset="0"/>
                </a:rPr>
                <a:t>F</a:t>
              </a:r>
              <a:r>
                <a:rPr lang="cs-CZ" sz="3600" baseline="-25000">
                  <a:solidFill>
                    <a:srgbClr val="CC0000"/>
                  </a:solidFill>
                  <a:latin typeface="Times New Roman" pitchFamily="18" charset="0"/>
                </a:rPr>
                <a:t>1</a:t>
              </a:r>
            </a:p>
          </p:txBody>
        </p:sp>
        <p:sp>
          <p:nvSpPr>
            <p:cNvPr id="20496" name="Rectangle 23"/>
            <p:cNvSpPr>
              <a:spLocks noChangeArrowheads="1"/>
            </p:cNvSpPr>
            <p:nvPr/>
          </p:nvSpPr>
          <p:spPr bwMode="auto">
            <a:xfrm>
              <a:off x="3696" y="3120"/>
              <a:ext cx="372" cy="404"/>
            </a:xfrm>
            <a:prstGeom prst="rect">
              <a:avLst/>
            </a:prstGeom>
            <a:noFill/>
            <a:ln w="12700" cap="sq">
              <a:noFill/>
              <a:miter lim="800000"/>
              <a:headEnd type="none" w="sm" len="sm"/>
              <a:tailEnd type="none" w="sm" len="sm"/>
            </a:ln>
          </p:spPr>
          <p:txBody>
            <a:bodyPr wrap="none">
              <a:spAutoFit/>
            </a:bodyPr>
            <a:lstStyle/>
            <a:p>
              <a:pPr eaLnBrk="0" hangingPunct="0"/>
              <a:r>
                <a:rPr lang="cs-CZ" sz="3600">
                  <a:solidFill>
                    <a:srgbClr val="CC0000"/>
                  </a:solidFill>
                  <a:latin typeface="Times New Roman" pitchFamily="18" charset="0"/>
                </a:rPr>
                <a:t>F</a:t>
              </a:r>
              <a:r>
                <a:rPr lang="cs-CZ" sz="3600" baseline="-25000">
                  <a:solidFill>
                    <a:srgbClr val="CC0000"/>
                  </a:solidFill>
                  <a:latin typeface="Times New Roman" pitchFamily="18" charset="0"/>
                </a:rPr>
                <a:t>2</a:t>
              </a:r>
            </a:p>
          </p:txBody>
        </p:sp>
      </p:grpSp>
      <p:sp>
        <p:nvSpPr>
          <p:cNvPr id="27678" name="Text Box 30"/>
          <p:cNvSpPr txBox="1">
            <a:spLocks noChangeArrowheads="1"/>
          </p:cNvSpPr>
          <p:nvPr/>
        </p:nvSpPr>
        <p:spPr bwMode="auto">
          <a:xfrm>
            <a:off x="539750" y="2636838"/>
            <a:ext cx="7993063" cy="457200"/>
          </a:xfrm>
          <a:prstGeom prst="rect">
            <a:avLst/>
          </a:prstGeom>
          <a:noFill/>
          <a:ln w="9525">
            <a:noFill/>
            <a:miter lim="800000"/>
            <a:headEnd/>
            <a:tailEnd/>
          </a:ln>
          <a:effectLst/>
        </p:spPr>
        <p:txBody>
          <a:bodyPr>
            <a:spAutoFit/>
          </a:bodyPr>
          <a:lstStyle/>
          <a:p>
            <a:pPr>
              <a:spcBef>
                <a:spcPct val="50000"/>
              </a:spcBef>
              <a:defRPr/>
            </a:pPr>
            <a:r>
              <a:rPr lang="cs-CZ" sz="2400" b="1" dirty="0">
                <a:solidFill>
                  <a:schemeClr val="tx1">
                    <a:lumMod val="95000"/>
                  </a:schemeClr>
                </a:solidFill>
                <a:latin typeface="Times New Roman" pitchFamily="18" charset="0"/>
              </a:rPr>
              <a:t>nůžky, veslo, kleště, otvírák, …</a:t>
            </a:r>
          </a:p>
        </p:txBody>
      </p:sp>
      <p:sp>
        <p:nvSpPr>
          <p:cNvPr id="27679" name="Text Box 31"/>
          <p:cNvSpPr txBox="1">
            <a:spLocks noChangeArrowheads="1"/>
          </p:cNvSpPr>
          <p:nvPr/>
        </p:nvSpPr>
        <p:spPr bwMode="auto">
          <a:xfrm>
            <a:off x="236538" y="5654676"/>
            <a:ext cx="6985000" cy="457200"/>
          </a:xfrm>
          <a:prstGeom prst="rect">
            <a:avLst/>
          </a:prstGeom>
          <a:noFill/>
          <a:ln w="9525">
            <a:noFill/>
            <a:miter lim="800000"/>
            <a:headEnd/>
            <a:tailEnd/>
          </a:ln>
          <a:effectLst/>
        </p:spPr>
        <p:txBody>
          <a:bodyPr>
            <a:spAutoFit/>
          </a:bodyPr>
          <a:lstStyle/>
          <a:p>
            <a:pPr>
              <a:spcBef>
                <a:spcPct val="50000"/>
              </a:spcBef>
              <a:defRPr/>
            </a:pPr>
            <a:r>
              <a:rPr lang="cs-CZ" sz="2400" b="1" dirty="0">
                <a:solidFill>
                  <a:schemeClr val="tx1">
                    <a:lumMod val="95000"/>
                  </a:schemeClr>
                </a:solidFill>
                <a:latin typeface="Times New Roman" pitchFamily="18" charset="0"/>
              </a:rPr>
              <a:t>kolečko, louskáček na ořechy,…</a:t>
            </a:r>
          </a:p>
        </p:txBody>
      </p:sp>
      <p:pic>
        <p:nvPicPr>
          <p:cNvPr id="5122" name="Picture 2" descr="C:\Users\Klíma\AppData\Local\Microsoft\Windows\Temporary Internet Files\Content.IE5\Q6Y2MMSI\MC9003794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388" y="3288003"/>
            <a:ext cx="149953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líma\AppData\Local\Microsoft\Windows\Temporary Internet Files\Content.IE5\JO24BSQR\MC9002923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940" y="1018318"/>
            <a:ext cx="1183782" cy="976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 calcmode="lin" valueType="num">
                                      <p:cBhvr>
                                        <p:cTn id="9" dur="500" fill="hold"/>
                                        <p:tgtEl>
                                          <p:spTgt spid="27652"/>
                                        </p:tgtEl>
                                        <p:attrNameLst>
                                          <p:attrName>ppt_x</p:attrName>
                                        </p:attrNameLst>
                                      </p:cBhvr>
                                      <p:tavLst>
                                        <p:tav tm="0">
                                          <p:val>
                                            <p:fltVal val="0.5"/>
                                          </p:val>
                                        </p:tav>
                                        <p:tav tm="100000">
                                          <p:val>
                                            <p:strVal val="#ppt_x"/>
                                          </p:val>
                                        </p:tav>
                                      </p:tavLst>
                                    </p:anim>
                                    <p:anim calcmode="lin" valueType="num">
                                      <p:cBhvr>
                                        <p:cTn id="10" dur="500" fill="hold"/>
                                        <p:tgtEl>
                                          <p:spTgt spid="2765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 calcmode="lin" valueType="num">
                                      <p:cBhvr>
                                        <p:cTn id="15" dur="500" fill="hold"/>
                                        <p:tgtEl>
                                          <p:spTgt spid="27653"/>
                                        </p:tgtEl>
                                        <p:attrNameLst>
                                          <p:attrName>ppt_w</p:attrName>
                                        </p:attrNameLst>
                                      </p:cBhvr>
                                      <p:tavLst>
                                        <p:tav tm="0">
                                          <p:val>
                                            <p:fltVal val="0"/>
                                          </p:val>
                                        </p:tav>
                                        <p:tav tm="100000">
                                          <p:val>
                                            <p:strVal val="#ppt_w"/>
                                          </p:val>
                                        </p:tav>
                                      </p:tavLst>
                                    </p:anim>
                                    <p:anim calcmode="lin" valueType="num">
                                      <p:cBhvr>
                                        <p:cTn id="16" dur="500" fill="hold"/>
                                        <p:tgtEl>
                                          <p:spTgt spid="27653"/>
                                        </p:tgtEl>
                                        <p:attrNameLst>
                                          <p:attrName>ppt_h</p:attrName>
                                        </p:attrNameLst>
                                      </p:cBhvr>
                                      <p:tavLst>
                                        <p:tav tm="0">
                                          <p:val>
                                            <p:fltVal val="0"/>
                                          </p:val>
                                        </p:tav>
                                        <p:tav tm="100000">
                                          <p:val>
                                            <p:strVal val="#ppt_h"/>
                                          </p:val>
                                        </p:tav>
                                      </p:tavLst>
                                    </p:anim>
                                    <p:anim calcmode="lin" valueType="num">
                                      <p:cBhvr>
                                        <p:cTn id="17" dur="500" fill="hold"/>
                                        <p:tgtEl>
                                          <p:spTgt spid="27653"/>
                                        </p:tgtEl>
                                        <p:attrNameLst>
                                          <p:attrName>ppt_x</p:attrName>
                                        </p:attrNameLst>
                                      </p:cBhvr>
                                      <p:tavLst>
                                        <p:tav tm="0">
                                          <p:val>
                                            <p:fltVal val="0.5"/>
                                          </p:val>
                                        </p:tav>
                                        <p:tav tm="100000">
                                          <p:val>
                                            <p:strVal val="#ppt_x"/>
                                          </p:val>
                                        </p:tav>
                                      </p:tavLst>
                                    </p:anim>
                                    <p:anim calcmode="lin" valueType="num">
                                      <p:cBhvr>
                                        <p:cTn id="18" dur="500" fill="hold"/>
                                        <p:tgtEl>
                                          <p:spTgt spid="27653"/>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7678"/>
                                        </p:tgtEl>
                                        <p:attrNameLst>
                                          <p:attrName>style.visibility</p:attrName>
                                        </p:attrNameLst>
                                      </p:cBhvr>
                                      <p:to>
                                        <p:strVal val="visible"/>
                                      </p:to>
                                    </p:set>
                                    <p:animEffect transition="in" filter="box(in)">
                                      <p:cBhvr>
                                        <p:cTn id="29" dur="500"/>
                                        <p:tgtEl>
                                          <p:spTgt spid="2767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7650">
                                            <p:txEl>
                                              <p:pRg st="0" end="0"/>
                                            </p:txEl>
                                          </p:spTgt>
                                        </p:tgtEl>
                                        <p:attrNameLst>
                                          <p:attrName>style.visibility</p:attrName>
                                        </p:attrNameLst>
                                      </p:cBhvr>
                                      <p:to>
                                        <p:strVal val="visible"/>
                                      </p:to>
                                    </p:set>
                                    <p:animEffect transition="in" filter="box(in)">
                                      <p:cBhvr>
                                        <p:cTn id="34" dur="500"/>
                                        <p:tgtEl>
                                          <p:spTgt spid="2765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7679"/>
                                        </p:tgtEl>
                                        <p:attrNameLst>
                                          <p:attrName>style.visibility</p:attrName>
                                        </p:attrNameLst>
                                      </p:cBhvr>
                                      <p:to>
                                        <p:strVal val="visible"/>
                                      </p:to>
                                    </p:set>
                                    <p:animEffect transition="in" filter="box(in)">
                                      <p:cBhvr>
                                        <p:cTn id="45" dur="500"/>
                                        <p:tgtEl>
                                          <p:spTgt spid="27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2" grpId="0" autoUpdateAnimBg="0"/>
      <p:bldP spid="27653" grpId="0" autoUpdateAnimBg="0"/>
      <p:bldP spid="27678" grpId="0"/>
      <p:bldP spid="276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indent="0" eaLnBrk="1" fontAlgn="auto" hangingPunct="1">
              <a:spcAft>
                <a:spcPts val="0"/>
              </a:spcAft>
              <a:defRPr/>
            </a:pPr>
            <a:r>
              <a:rPr lang="cs-CZ">
                <a:solidFill>
                  <a:schemeClr val="tx2">
                    <a:tint val="100000"/>
                    <a:shade val="90000"/>
                    <a:satMod val="250000"/>
                    <a:alpha val="100000"/>
                  </a:schemeClr>
                </a:solidFill>
              </a:rPr>
              <a:t>Kladky</a:t>
            </a:r>
          </a:p>
        </p:txBody>
      </p:sp>
      <p:sp>
        <p:nvSpPr>
          <p:cNvPr id="28675" name="Rectangle 3"/>
          <p:cNvSpPr>
            <a:spLocks noGrp="1" noChangeArrowheads="1"/>
          </p:cNvSpPr>
          <p:nvPr>
            <p:ph idx="1"/>
          </p:nvPr>
        </p:nvSpPr>
        <p:spPr>
          <a:xfrm>
            <a:off x="304800" y="1554162"/>
            <a:ext cx="3547120" cy="3578926"/>
          </a:xfrm>
        </p:spPr>
        <p:style>
          <a:lnRef idx="1">
            <a:schemeClr val="accent5"/>
          </a:lnRef>
          <a:fillRef idx="2">
            <a:schemeClr val="accent5"/>
          </a:fillRef>
          <a:effectRef idx="1">
            <a:schemeClr val="accent5"/>
          </a:effectRef>
          <a:fontRef idx="minor">
            <a:schemeClr val="dk1"/>
          </a:fontRef>
        </p:style>
        <p:txBody>
          <a:bodyPr>
            <a:noAutofit/>
          </a:bodyPr>
          <a:lstStyle/>
          <a:p>
            <a:pPr eaLnBrk="1" fontAlgn="auto" hangingPunct="1">
              <a:spcBef>
                <a:spcPts val="0"/>
              </a:spcBef>
              <a:spcAft>
                <a:spcPts val="0"/>
              </a:spcAft>
              <a:buFont typeface="Wingdings 2"/>
              <a:buChar char=""/>
              <a:defRPr/>
            </a:pPr>
            <a:r>
              <a:rPr lang="cs-CZ" sz="2400" b="1" dirty="0" smtClean="0">
                <a:solidFill>
                  <a:schemeClr val="accent1">
                    <a:lumMod val="50000"/>
                  </a:schemeClr>
                </a:solidFill>
                <a:latin typeface="Times New Roman" pitchFamily="18" charset="0"/>
              </a:rPr>
              <a:t>Jsou to jednoduché stroje.</a:t>
            </a:r>
            <a:endParaRPr lang="cs-CZ" sz="2400" b="1" dirty="0">
              <a:solidFill>
                <a:schemeClr val="accent1">
                  <a:lumMod val="50000"/>
                </a:schemeClr>
              </a:solidFill>
              <a:latin typeface="Times New Roman" pitchFamily="18" charset="0"/>
            </a:endParaRPr>
          </a:p>
          <a:p>
            <a:pPr eaLnBrk="1" fontAlgn="auto" hangingPunct="1">
              <a:spcBef>
                <a:spcPts val="0"/>
              </a:spcBef>
              <a:spcAft>
                <a:spcPts val="0"/>
              </a:spcAft>
              <a:buFont typeface="Wingdings 2"/>
              <a:buChar char=""/>
              <a:defRPr/>
            </a:pPr>
            <a:r>
              <a:rPr lang="cs-CZ" sz="2400" b="1" dirty="0" smtClean="0">
                <a:solidFill>
                  <a:schemeClr val="accent1">
                    <a:lumMod val="50000"/>
                  </a:schemeClr>
                </a:solidFill>
                <a:latin typeface="Times New Roman" pitchFamily="18" charset="0"/>
              </a:rPr>
              <a:t>Jsou to tělesa </a:t>
            </a:r>
            <a:r>
              <a:rPr lang="cs-CZ" sz="2400" b="1" dirty="0">
                <a:solidFill>
                  <a:schemeClr val="accent1">
                    <a:lumMod val="50000"/>
                  </a:schemeClr>
                </a:solidFill>
                <a:latin typeface="Times New Roman" pitchFamily="18" charset="0"/>
              </a:rPr>
              <a:t>otáčivá kolem vodorovné </a:t>
            </a:r>
            <a:r>
              <a:rPr lang="cs-CZ" sz="2400" b="1" dirty="0" smtClean="0">
                <a:solidFill>
                  <a:schemeClr val="accent1">
                    <a:lumMod val="50000"/>
                  </a:schemeClr>
                </a:solidFill>
                <a:latin typeface="Times New Roman" pitchFamily="18" charset="0"/>
              </a:rPr>
              <a:t>osy.</a:t>
            </a:r>
          </a:p>
          <a:p>
            <a:pPr eaLnBrk="1" fontAlgn="auto" hangingPunct="1">
              <a:spcBef>
                <a:spcPts val="0"/>
              </a:spcBef>
              <a:spcAft>
                <a:spcPts val="0"/>
              </a:spcAft>
              <a:buFont typeface="Wingdings 2"/>
              <a:buChar char=""/>
              <a:defRPr/>
            </a:pPr>
            <a:r>
              <a:rPr lang="cs-CZ" sz="2400" b="1" dirty="0" smtClean="0">
                <a:solidFill>
                  <a:schemeClr val="accent1">
                    <a:lumMod val="50000"/>
                  </a:schemeClr>
                </a:solidFill>
                <a:latin typeface="Times New Roman" pitchFamily="18" charset="0"/>
              </a:rPr>
              <a:t>Dělí se na kladku pevnou a volnou.</a:t>
            </a:r>
          </a:p>
          <a:p>
            <a:pPr eaLnBrk="1" fontAlgn="auto" hangingPunct="1">
              <a:spcBef>
                <a:spcPts val="0"/>
              </a:spcBef>
              <a:spcAft>
                <a:spcPts val="0"/>
              </a:spcAft>
              <a:buFont typeface="Wingdings 2"/>
              <a:buChar char=""/>
              <a:defRPr/>
            </a:pPr>
            <a:r>
              <a:rPr lang="cs-CZ" sz="2400" b="1" dirty="0" smtClean="0">
                <a:solidFill>
                  <a:schemeClr val="accent1">
                    <a:lumMod val="50000"/>
                  </a:schemeClr>
                </a:solidFill>
                <a:latin typeface="Times New Roman" pitchFamily="18" charset="0"/>
              </a:rPr>
              <a:t>Kombinací obou kladek dostaneme kladkostroj.</a:t>
            </a:r>
            <a:endParaRPr lang="cs-CZ" sz="2400" b="1" dirty="0">
              <a:solidFill>
                <a:schemeClr val="accent1">
                  <a:lumMod val="50000"/>
                </a:schemeClr>
              </a:solidFill>
              <a:latin typeface="Times New Roman" pitchFamily="18" charset="0"/>
            </a:endParaRPr>
          </a:p>
        </p:txBody>
      </p:sp>
      <p:sp>
        <p:nvSpPr>
          <p:cNvPr id="2" name="Zástupný symbol pro zápatí 1"/>
          <p:cNvSpPr>
            <a:spLocks noGrp="1"/>
          </p:cNvSpPr>
          <p:nvPr>
            <p:ph type="ftr" sz="quarter" idx="11"/>
          </p:nvPr>
        </p:nvSpPr>
        <p:spPr>
          <a:xfrm>
            <a:off x="827584" y="6237312"/>
            <a:ext cx="2895600" cy="288925"/>
          </a:xfrm>
        </p:spPr>
        <p:txBody>
          <a:bodyPr/>
          <a:lstStyle/>
          <a:p>
            <a:pPr>
              <a:defRPr/>
            </a:pPr>
            <a:r>
              <a:rPr lang="cs-CZ" altLang="en-US" dirty="0" smtClean="0">
                <a:solidFill>
                  <a:srgbClr val="FF0000"/>
                </a:solidFill>
              </a:rPr>
              <a:t>VY_32_INOVACE_10 - PÁKA</a:t>
            </a:r>
            <a:endParaRPr lang="cs-CZ" altLang="en-US" dirty="0">
              <a:solidFill>
                <a:srgbClr val="FF0000"/>
              </a:solidFill>
            </a:endParaRPr>
          </a:p>
        </p:txBody>
      </p:sp>
      <p:pic>
        <p:nvPicPr>
          <p:cNvPr id="4098" name="Picture 2" descr="C:\Program Files (x86)\Microsoft Office\MEDIA\OFFICE14\Bullets\BD15018_.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3967" y="2829486"/>
            <a:ext cx="1157383" cy="1157383"/>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5502857" y="1772816"/>
            <a:ext cx="1599604" cy="4572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 name="Přímá spojnice 4"/>
          <p:cNvCxnSpPr/>
          <p:nvPr/>
        </p:nvCxnSpPr>
        <p:spPr>
          <a:xfrm>
            <a:off x="6302659" y="2230857"/>
            <a:ext cx="0" cy="111040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723967" y="3408177"/>
            <a:ext cx="0" cy="3449823"/>
          </a:xfrm>
          <a:prstGeom prst="line">
            <a:avLst/>
          </a:prstGeom>
          <a:ln w="38100">
            <a:solidFill>
              <a:schemeClr val="accent1">
                <a:lumMod val="75000"/>
              </a:schemeClr>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6868711" y="3410434"/>
            <a:ext cx="106338" cy="3447566"/>
          </a:xfrm>
          <a:prstGeom prst="line">
            <a:avLst/>
          </a:prstGeom>
          <a:ln w="38100">
            <a:solidFill>
              <a:schemeClr val="accent1">
                <a:lumMod val="75000"/>
              </a:schemeClr>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Effect transition="in" filter="wipe(up)">
                                      <p:cBhvr>
                                        <p:cTn id="7" dur="500"/>
                                        <p:tgtEl>
                                          <p:spTgt spid="2867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up)">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up)">
                                      <p:cBhvr>
                                        <p:cTn id="17" dur="500"/>
                                        <p:tgtEl>
                                          <p:spTgt spid="286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up)">
                                      <p:cBhvr>
                                        <p:cTn id="22" dur="500"/>
                                        <p:tgtEl>
                                          <p:spTgt spid="286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wipe(up)">
                                      <p:cBhvr>
                                        <p:cTn id="27"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466</TotalTime>
  <Words>648</Words>
  <Application>Microsoft Office PowerPoint</Application>
  <PresentationFormat>Předvádění na obrazovce (4:3)</PresentationFormat>
  <Paragraphs>149</Paragraphs>
  <Slides>15</Slides>
  <Notes>0</Notes>
  <HiddenSlides>0</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15</vt:i4>
      </vt:variant>
    </vt:vector>
  </HeadingPairs>
  <TitlesOfParts>
    <vt:vector size="18" baseType="lpstr">
      <vt:lpstr>Výchozí návrh</vt:lpstr>
      <vt:lpstr>Cesta</vt:lpstr>
      <vt:lpstr>Snímek</vt:lpstr>
      <vt:lpstr>Otáčivé účinky síly </vt:lpstr>
      <vt:lpstr>Prezentace aplikace PowerPoint</vt:lpstr>
      <vt:lpstr>Prezentace aplikace PowerPoint</vt:lpstr>
      <vt:lpstr>Prezentace aplikace PowerPoint</vt:lpstr>
      <vt:lpstr>Prezentace aplikace PowerPoint</vt:lpstr>
      <vt:lpstr>Prezentace aplikace PowerPoint</vt:lpstr>
      <vt:lpstr>DRUHY páky</vt:lpstr>
      <vt:lpstr>Prezentace aplikace PowerPoint</vt:lpstr>
      <vt:lpstr>Kladky</vt:lpstr>
      <vt:lpstr>Kladka pevná</vt:lpstr>
      <vt:lpstr>Kladka volná</vt:lpstr>
      <vt:lpstr>Kladkostroj</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Otáčivé účinky síly páka</dc:title>
  <dc:subject>Fyzika I</dc:subject>
  <dc:creator>Ing. Klíma Miroslav</dc:creator>
  <cp:lastModifiedBy>Klíma</cp:lastModifiedBy>
  <cp:revision>45</cp:revision>
  <dcterms:created xsi:type="dcterms:W3CDTF">2007-01-01T17:45:56Z</dcterms:created>
  <dcterms:modified xsi:type="dcterms:W3CDTF">2013-08-19T04:54:54Z</dcterms:modified>
  <cp:contentStatus>Konečný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